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handoutMasterIdLst>
    <p:handoutMasterId r:id="rId12"/>
  </p:handoutMasterIdLst>
  <p:sldIdLst>
    <p:sldId id="256" r:id="rId2"/>
    <p:sldId id="262" r:id="rId3"/>
    <p:sldId id="263" r:id="rId4"/>
    <p:sldId id="270" r:id="rId5"/>
    <p:sldId id="271" r:id="rId6"/>
    <p:sldId id="272" r:id="rId7"/>
    <p:sldId id="273" r:id="rId8"/>
    <p:sldId id="274" r:id="rId9"/>
    <p:sldId id="269" r:id="rId1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4245" autoAdjust="0"/>
  </p:normalViewPr>
  <p:slideViewPr>
    <p:cSldViewPr>
      <p:cViewPr varScale="1">
        <p:scale>
          <a:sx n="55" d="100"/>
          <a:sy n="55" d="100"/>
        </p:scale>
        <p:origin x="183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D4513E8-8AFA-432C-B8BE-AAFEEFFC295A}" type="datetimeFigureOut">
              <a:rPr lang="en-US" smtClean="0"/>
              <a:pPr/>
              <a:t>1/5/2015</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03C4971-A9F1-432D-9744-88459C1C0D60}" type="slidenum">
              <a:rPr lang="en-US" smtClean="0"/>
              <a:pPr/>
              <a:t>‹#›</a:t>
            </a:fld>
            <a:endParaRPr lang="en-US"/>
          </a:p>
        </p:txBody>
      </p:sp>
    </p:spTree>
    <p:extLst>
      <p:ext uri="{BB962C8B-B14F-4D97-AF65-F5344CB8AC3E}">
        <p14:creationId xmlns:p14="http://schemas.microsoft.com/office/powerpoint/2010/main" val="15661483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2D42409E-1B12-4B42-89A9-DCADEC4B387E}" type="datetimeFigureOut">
              <a:rPr lang="en-US" smtClean="0"/>
              <a:pPr/>
              <a:t>1/5/2015</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A292F8D-55A3-4F4E-A6A1-E3B612AC5FD3}" type="slidenum">
              <a:rPr lang="en-US" smtClean="0"/>
              <a:pPr/>
              <a:t>‹#›</a:t>
            </a:fld>
            <a:endParaRPr lang="en-US"/>
          </a:p>
        </p:txBody>
      </p:sp>
    </p:spTree>
    <p:extLst>
      <p:ext uri="{BB962C8B-B14F-4D97-AF65-F5344CB8AC3E}">
        <p14:creationId xmlns:p14="http://schemas.microsoft.com/office/powerpoint/2010/main" val="39825987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Keep in mind,</a:t>
            </a:r>
            <a:r>
              <a:rPr lang="en-US" baseline="0" dirty="0" smtClean="0"/>
              <a:t> hardware is the equipment, software are the programs.  Hardware typically includes:</a:t>
            </a:r>
          </a:p>
          <a:p>
            <a:pPr>
              <a:buFontTx/>
              <a:buChar char="-"/>
            </a:pPr>
            <a:r>
              <a:rPr lang="en-US" baseline="0" dirty="0" smtClean="0"/>
              <a:t>Input</a:t>
            </a:r>
          </a:p>
          <a:p>
            <a:pPr>
              <a:buFontTx/>
              <a:buChar char="-"/>
            </a:pPr>
            <a:r>
              <a:rPr lang="en-US" baseline="0" dirty="0" smtClean="0"/>
              <a:t>Processor</a:t>
            </a:r>
          </a:p>
          <a:p>
            <a:pPr>
              <a:buFontTx/>
              <a:buChar char="-"/>
            </a:pPr>
            <a:r>
              <a:rPr lang="en-US" baseline="0" dirty="0" smtClean="0"/>
              <a:t>Output</a:t>
            </a:r>
          </a:p>
          <a:p>
            <a:pPr>
              <a:buFontTx/>
              <a:buChar char="-"/>
            </a:pPr>
            <a:r>
              <a:rPr lang="en-US" baseline="0" dirty="0" smtClean="0"/>
              <a:t>Storage </a:t>
            </a:r>
            <a:endParaRPr lang="en-US" dirty="0"/>
          </a:p>
        </p:txBody>
      </p:sp>
      <p:sp>
        <p:nvSpPr>
          <p:cNvPr id="4" name="Slide Number Placeholder 3"/>
          <p:cNvSpPr>
            <a:spLocks noGrp="1"/>
          </p:cNvSpPr>
          <p:nvPr>
            <p:ph type="sldNum" sz="quarter" idx="10"/>
          </p:nvPr>
        </p:nvSpPr>
        <p:spPr/>
        <p:txBody>
          <a:bodyPr/>
          <a:lstStyle/>
          <a:p>
            <a:fld id="{1A292F8D-55A3-4F4E-A6A1-E3B612AC5FD3}" type="slidenum">
              <a:rPr lang="en-US" smtClean="0"/>
              <a:pPr/>
              <a:t>1</a:t>
            </a:fld>
            <a:endParaRPr lang="en-US"/>
          </a:p>
        </p:txBody>
      </p:sp>
    </p:spTree>
    <p:extLst>
      <p:ext uri="{BB962C8B-B14F-4D97-AF65-F5344CB8AC3E}">
        <p14:creationId xmlns:p14="http://schemas.microsoft.com/office/powerpoint/2010/main" val="20010087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With</a:t>
            </a:r>
            <a:r>
              <a:rPr lang="en-US" baseline="0" dirty="0" smtClean="0"/>
              <a:t> the advent of the use of tools (think of an ape putting a stick into an ant hill to collect ants for food), we look for more efficient ways to do things.  Computer hardware is just an extension of this concept.  Early “computing machines” included something as simple as an abacus.  The development of computer hardware took off during the 20</a:t>
            </a:r>
            <a:r>
              <a:rPr lang="en-US" baseline="30000" dirty="0" smtClean="0"/>
              <a:t>th</a:t>
            </a:r>
            <a:r>
              <a:rPr lang="en-US" baseline="0" dirty="0" smtClean="0"/>
              <a:t> century, as electronic technology continued to improve.</a:t>
            </a:r>
            <a:endParaRPr lang="en-US" dirty="0"/>
          </a:p>
        </p:txBody>
      </p:sp>
      <p:sp>
        <p:nvSpPr>
          <p:cNvPr id="4" name="Slide Number Placeholder 3"/>
          <p:cNvSpPr>
            <a:spLocks noGrp="1"/>
          </p:cNvSpPr>
          <p:nvPr>
            <p:ph type="sldNum" sz="quarter" idx="10"/>
          </p:nvPr>
        </p:nvSpPr>
        <p:spPr/>
        <p:txBody>
          <a:bodyPr/>
          <a:lstStyle/>
          <a:p>
            <a:fld id="{1A292F8D-55A3-4F4E-A6A1-E3B612AC5FD3}" type="slidenum">
              <a:rPr lang="en-US" smtClean="0"/>
              <a:pPr/>
              <a:t>2</a:t>
            </a:fld>
            <a:endParaRPr lang="en-US"/>
          </a:p>
        </p:txBody>
      </p:sp>
    </p:spTree>
    <p:extLst>
      <p:ext uri="{BB962C8B-B14F-4D97-AF65-F5344CB8AC3E}">
        <p14:creationId xmlns:p14="http://schemas.microsoft.com/office/powerpoint/2010/main" val="19562405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It can always be difficult to try and</a:t>
            </a:r>
            <a:r>
              <a:rPr lang="en-US" baseline="0" dirty="0" smtClean="0"/>
              <a:t> “classify” different things, because you will have problems defining the boundaries of the categories.  However, computers are typically grouped into these categories, partly due to the “market”, partly due to academics, etc.</a:t>
            </a:r>
          </a:p>
          <a:p>
            <a:r>
              <a:rPr lang="en-US" baseline="0" dirty="0" smtClean="0"/>
              <a:t>The image is the Cray Supercomputer from 1976.  Seymour Cray was a leader/innovator of supercomputers during the 1970s.  These are the fastest, most powerful computers at any particular time.</a:t>
            </a:r>
          </a:p>
          <a:p>
            <a:r>
              <a:rPr lang="en-US" dirty="0" smtClean="0"/>
              <a:t>http://www.computermuseum.li/Testpage/Cray-1-Supercomputer-1976.htm </a:t>
            </a:r>
            <a:endParaRPr lang="en-US" dirty="0"/>
          </a:p>
        </p:txBody>
      </p:sp>
      <p:sp>
        <p:nvSpPr>
          <p:cNvPr id="4" name="Slide Number Placeholder 3"/>
          <p:cNvSpPr>
            <a:spLocks noGrp="1"/>
          </p:cNvSpPr>
          <p:nvPr>
            <p:ph type="sldNum" sz="quarter" idx="10"/>
          </p:nvPr>
        </p:nvSpPr>
        <p:spPr/>
        <p:txBody>
          <a:bodyPr/>
          <a:lstStyle/>
          <a:p>
            <a:fld id="{1A292F8D-55A3-4F4E-A6A1-E3B612AC5FD3}" type="slidenum">
              <a:rPr lang="en-US" smtClean="0"/>
              <a:pPr/>
              <a:t>3</a:t>
            </a:fld>
            <a:endParaRPr lang="en-US"/>
          </a:p>
        </p:txBody>
      </p:sp>
    </p:spTree>
    <p:extLst>
      <p:ext uri="{BB962C8B-B14F-4D97-AF65-F5344CB8AC3E}">
        <p14:creationId xmlns:p14="http://schemas.microsoft.com/office/powerpoint/2010/main" val="18563205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When comparing computers, it’s helpful to look at the characteristics</a:t>
            </a:r>
            <a:r>
              <a:rPr lang="en-US" baseline="0" dirty="0" smtClean="0"/>
              <a:t> of each type of computer.</a:t>
            </a:r>
          </a:p>
          <a:p>
            <a:r>
              <a:rPr lang="en-US" baseline="0" dirty="0" smtClean="0"/>
              <a:t>The image on this slide is of an IBM mainframe computer – typically used for “large corporate applications”.</a:t>
            </a:r>
          </a:p>
          <a:p>
            <a:r>
              <a:rPr lang="en-US" baseline="0" dirty="0" smtClean="0"/>
              <a:t>See http://used-mainframes.com/welcome-to-used-mainframes-com/ for the image.</a:t>
            </a:r>
          </a:p>
        </p:txBody>
      </p:sp>
      <p:sp>
        <p:nvSpPr>
          <p:cNvPr id="4" name="Slide Number Placeholder 3"/>
          <p:cNvSpPr>
            <a:spLocks noGrp="1"/>
          </p:cNvSpPr>
          <p:nvPr>
            <p:ph type="sldNum" sz="quarter" idx="10"/>
          </p:nvPr>
        </p:nvSpPr>
        <p:spPr/>
        <p:txBody>
          <a:bodyPr/>
          <a:lstStyle/>
          <a:p>
            <a:fld id="{1A292F8D-55A3-4F4E-A6A1-E3B612AC5FD3}" type="slidenum">
              <a:rPr lang="en-US" smtClean="0"/>
              <a:pPr/>
              <a:t>4</a:t>
            </a:fld>
            <a:endParaRPr lang="en-US"/>
          </a:p>
        </p:txBody>
      </p:sp>
    </p:spTree>
    <p:extLst>
      <p:ext uri="{BB962C8B-B14F-4D97-AF65-F5344CB8AC3E}">
        <p14:creationId xmlns:p14="http://schemas.microsoft.com/office/powerpoint/2010/main" val="14500850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Using a computer is important, but it’s really about building the network so users</a:t>
            </a:r>
            <a:r>
              <a:rPr lang="en-US" baseline="0" dirty="0" smtClean="0"/>
              <a:t> can share &amp; access information.  The trouble is, this network needs to be reliable &amp; cost efficient.</a:t>
            </a:r>
            <a:endParaRPr lang="en-US" dirty="0"/>
          </a:p>
        </p:txBody>
      </p:sp>
      <p:sp>
        <p:nvSpPr>
          <p:cNvPr id="4" name="Slide Number Placeholder 3"/>
          <p:cNvSpPr>
            <a:spLocks noGrp="1"/>
          </p:cNvSpPr>
          <p:nvPr>
            <p:ph type="sldNum" sz="quarter" idx="10"/>
          </p:nvPr>
        </p:nvSpPr>
        <p:spPr/>
        <p:txBody>
          <a:bodyPr/>
          <a:lstStyle/>
          <a:p>
            <a:fld id="{1A292F8D-55A3-4F4E-A6A1-E3B612AC5FD3}" type="slidenum">
              <a:rPr lang="en-US" smtClean="0"/>
              <a:pPr/>
              <a:t>5</a:t>
            </a:fld>
            <a:endParaRPr lang="en-US"/>
          </a:p>
        </p:txBody>
      </p:sp>
    </p:spTree>
    <p:extLst>
      <p:ext uri="{BB962C8B-B14F-4D97-AF65-F5344CB8AC3E}">
        <p14:creationId xmlns:p14="http://schemas.microsoft.com/office/powerpoint/2010/main" val="12748948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Controlling the hardware, software, and data is a key issue.  Older systems focused</a:t>
            </a:r>
            <a:r>
              <a:rPr lang="en-US" baseline="0" dirty="0" smtClean="0"/>
              <a:t> on centralized control, but PC’s broke that mold, and mobile devices break it down even more</a:t>
            </a:r>
            <a:endParaRPr lang="en-US" dirty="0"/>
          </a:p>
        </p:txBody>
      </p:sp>
      <p:sp>
        <p:nvSpPr>
          <p:cNvPr id="4" name="Slide Number Placeholder 3"/>
          <p:cNvSpPr>
            <a:spLocks noGrp="1"/>
          </p:cNvSpPr>
          <p:nvPr>
            <p:ph type="sldNum" sz="quarter" idx="10"/>
          </p:nvPr>
        </p:nvSpPr>
        <p:spPr/>
        <p:txBody>
          <a:bodyPr/>
          <a:lstStyle/>
          <a:p>
            <a:fld id="{1A292F8D-55A3-4F4E-A6A1-E3B612AC5FD3}" type="slidenum">
              <a:rPr lang="en-US" smtClean="0"/>
              <a:pPr/>
              <a:t>6</a:t>
            </a:fld>
            <a:endParaRPr lang="en-US"/>
          </a:p>
        </p:txBody>
      </p:sp>
    </p:spTree>
    <p:extLst>
      <p:ext uri="{BB962C8B-B14F-4D97-AF65-F5344CB8AC3E}">
        <p14:creationId xmlns:p14="http://schemas.microsoft.com/office/powerpoint/2010/main" val="3158521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 a “per unit” basis, obviously</a:t>
            </a:r>
            <a:r>
              <a:rPr lang="en-US" baseline="0" dirty="0" smtClean="0"/>
              <a:t> mobile and PC based systems will be cheapest, but you need to look at how many users each machine will host, as well as the service per month.  A frequent term used to analyze this cost is TCO – Total Cost of Ownership.</a:t>
            </a:r>
            <a:endParaRPr lang="en-US" dirty="0"/>
          </a:p>
        </p:txBody>
      </p:sp>
      <p:sp>
        <p:nvSpPr>
          <p:cNvPr id="4" name="Slide Number Placeholder 3"/>
          <p:cNvSpPr>
            <a:spLocks noGrp="1"/>
          </p:cNvSpPr>
          <p:nvPr>
            <p:ph type="sldNum" sz="quarter" idx="10"/>
          </p:nvPr>
        </p:nvSpPr>
        <p:spPr/>
        <p:txBody>
          <a:bodyPr/>
          <a:lstStyle/>
          <a:p>
            <a:fld id="{1A292F8D-55A3-4F4E-A6A1-E3B612AC5FD3}" type="slidenum">
              <a:rPr lang="en-US" smtClean="0"/>
              <a:pPr/>
              <a:t>7</a:t>
            </a:fld>
            <a:endParaRPr lang="en-US"/>
          </a:p>
        </p:txBody>
      </p:sp>
    </p:spTree>
    <p:extLst>
      <p:ext uri="{BB962C8B-B14F-4D97-AF65-F5344CB8AC3E}">
        <p14:creationId xmlns:p14="http://schemas.microsoft.com/office/powerpoint/2010/main" val="31793681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Hardware</a:t>
            </a:r>
            <a:r>
              <a:rPr lang="en-US" baseline="0" dirty="0" smtClean="0"/>
              <a:t> looks at input, process, output, storage, and communication, as well as the physical location of the hardware</a:t>
            </a:r>
          </a:p>
          <a:p>
            <a:r>
              <a:rPr lang="en-US" baseline="0" dirty="0" smtClean="0"/>
              <a:t>Software looks at systems vs. applications</a:t>
            </a:r>
          </a:p>
          <a:p>
            <a:r>
              <a:rPr lang="en-US" baseline="0" dirty="0" smtClean="0"/>
              <a:t>Prices are really more of a range</a:t>
            </a:r>
            <a:endParaRPr lang="en-US" dirty="0"/>
          </a:p>
        </p:txBody>
      </p:sp>
      <p:sp>
        <p:nvSpPr>
          <p:cNvPr id="4" name="Slide Number Placeholder 3"/>
          <p:cNvSpPr>
            <a:spLocks noGrp="1"/>
          </p:cNvSpPr>
          <p:nvPr>
            <p:ph type="sldNum" sz="quarter" idx="10"/>
          </p:nvPr>
        </p:nvSpPr>
        <p:spPr/>
        <p:txBody>
          <a:bodyPr/>
          <a:lstStyle/>
          <a:p>
            <a:fld id="{1A292F8D-55A3-4F4E-A6A1-E3B612AC5FD3}" type="slidenum">
              <a:rPr lang="en-US" smtClean="0"/>
              <a:pPr/>
              <a:t>8</a:t>
            </a:fld>
            <a:endParaRPr lang="en-US"/>
          </a:p>
        </p:txBody>
      </p:sp>
    </p:spTree>
    <p:extLst>
      <p:ext uri="{BB962C8B-B14F-4D97-AF65-F5344CB8AC3E}">
        <p14:creationId xmlns:p14="http://schemas.microsoft.com/office/powerpoint/2010/main" val="17424342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Don’t worry if you don’t get all of these terms down pat right away, because we’ll look at them a number of times, however, here are a few</a:t>
            </a:r>
            <a:r>
              <a:rPr lang="en-US" baseline="0" dirty="0" smtClean="0"/>
              <a:t> key ones that you should start getting familiar with.</a:t>
            </a:r>
            <a:endParaRPr lang="en-US" dirty="0"/>
          </a:p>
        </p:txBody>
      </p:sp>
      <p:sp>
        <p:nvSpPr>
          <p:cNvPr id="4" name="Slide Number Placeholder 3"/>
          <p:cNvSpPr>
            <a:spLocks noGrp="1"/>
          </p:cNvSpPr>
          <p:nvPr>
            <p:ph type="sldNum" sz="quarter" idx="10"/>
          </p:nvPr>
        </p:nvSpPr>
        <p:spPr/>
        <p:txBody>
          <a:bodyPr/>
          <a:lstStyle/>
          <a:p>
            <a:fld id="{1A292F8D-55A3-4F4E-A6A1-E3B612AC5FD3}" type="slidenum">
              <a:rPr lang="en-US" smtClean="0"/>
              <a:pPr/>
              <a:t>9</a:t>
            </a:fld>
            <a:endParaRPr lang="en-US"/>
          </a:p>
        </p:txBody>
      </p:sp>
    </p:spTree>
    <p:extLst>
      <p:ext uri="{BB962C8B-B14F-4D97-AF65-F5344CB8AC3E}">
        <p14:creationId xmlns:p14="http://schemas.microsoft.com/office/powerpoint/2010/main" val="719249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1A1A85F-103C-4B0B-82AE-D8AD741A6837}" type="datetimeFigureOut">
              <a:rPr lang="en-US" smtClean="0"/>
              <a:pPr/>
              <a:t>1/5/2015</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D9DE1502-B835-4D73-8E50-FD37A4976843}"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1A1A85F-103C-4B0B-82AE-D8AD741A6837}" type="datetimeFigureOut">
              <a:rPr lang="en-US" smtClean="0"/>
              <a:pPr/>
              <a:t>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DE1502-B835-4D73-8E50-FD37A497684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1A1A85F-103C-4B0B-82AE-D8AD741A6837}" type="datetimeFigureOut">
              <a:rPr lang="en-US" smtClean="0"/>
              <a:pPr/>
              <a:t>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DE1502-B835-4D73-8E50-FD37A497684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1A1A85F-103C-4B0B-82AE-D8AD741A6837}" type="datetimeFigureOut">
              <a:rPr lang="en-US" smtClean="0"/>
              <a:pPr/>
              <a:t>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DE1502-B835-4D73-8E50-FD37A497684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1A1A85F-103C-4B0B-82AE-D8AD741A6837}" type="datetimeFigureOut">
              <a:rPr lang="en-US" smtClean="0"/>
              <a:pPr/>
              <a:t>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DE1502-B835-4D73-8E50-FD37A4976843}"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1A1A85F-103C-4B0B-82AE-D8AD741A6837}" type="datetimeFigureOut">
              <a:rPr lang="en-US" smtClean="0"/>
              <a:pPr/>
              <a:t>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DE1502-B835-4D73-8E50-FD37A497684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1A1A85F-103C-4B0B-82AE-D8AD741A6837}" type="datetimeFigureOut">
              <a:rPr lang="en-US" smtClean="0"/>
              <a:pPr/>
              <a:t>1/5/2015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9DE1502-B835-4D73-8E50-FD37A497684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1A1A85F-103C-4B0B-82AE-D8AD741A6837}" type="datetimeFigureOut">
              <a:rPr lang="en-US" smtClean="0"/>
              <a:pPr/>
              <a:t>1/5/2015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9DE1502-B835-4D73-8E50-FD37A497684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A1A85F-103C-4B0B-82AE-D8AD741A6837}" type="datetimeFigureOut">
              <a:rPr lang="en-US" smtClean="0"/>
              <a:pPr/>
              <a:t>1/5/2015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9DE1502-B835-4D73-8E50-FD37A497684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1A1A85F-103C-4B0B-82AE-D8AD741A6837}" type="datetimeFigureOut">
              <a:rPr lang="en-US" smtClean="0"/>
              <a:pPr/>
              <a:t>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DE1502-B835-4D73-8E50-FD37A497684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1A1A85F-103C-4B0B-82AE-D8AD741A6837}" type="datetimeFigureOut">
              <a:rPr lang="en-US" smtClean="0"/>
              <a:pPr/>
              <a:t>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D9DE1502-B835-4D73-8E50-FD37A4976843}"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1A1A85F-103C-4B0B-82AE-D8AD741A6837}" type="datetimeFigureOut">
              <a:rPr lang="en-US" smtClean="0"/>
              <a:pPr/>
              <a:t>1/5/2015</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9DE1502-B835-4D73-8E50-FD37A4976843}"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6.xml"/><Relationship Id="rId1" Type="http://schemas.openxmlformats.org/officeDocument/2006/relationships/slideLayout" Target="../slideLayouts/slideLayout4.xml"/><Relationship Id="rId4" Type="http://schemas.openxmlformats.org/officeDocument/2006/relationships/image" Target="../media/image7.jpg"/></Relationships>
</file>

<file path=ppt/slides/_rels/slide7.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Computer Hardware</a:t>
            </a:r>
            <a:endParaRPr lang="en-US" dirty="0"/>
          </a:p>
        </p:txBody>
      </p:sp>
      <p:sp>
        <p:nvSpPr>
          <p:cNvPr id="3" name="Subtitle 2"/>
          <p:cNvSpPr>
            <a:spLocks noGrp="1"/>
          </p:cNvSpPr>
          <p:nvPr>
            <p:ph type="subTitle" idx="1"/>
          </p:nvPr>
        </p:nvSpPr>
        <p:spPr/>
        <p:txBody>
          <a:bodyPr/>
          <a:lstStyle/>
          <a:p>
            <a:r>
              <a:rPr lang="en-US" dirty="0" smtClean="0"/>
              <a:t>The ‘stuff you can touch’</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Evolution of Computer Hardware</a:t>
            </a:r>
            <a:endParaRPr lang="en-US" dirty="0"/>
          </a:p>
        </p:txBody>
      </p:sp>
      <p:sp>
        <p:nvSpPr>
          <p:cNvPr id="3" name="Content Placeholder 2"/>
          <p:cNvSpPr>
            <a:spLocks noGrp="1"/>
          </p:cNvSpPr>
          <p:nvPr>
            <p:ph idx="1"/>
          </p:nvPr>
        </p:nvSpPr>
        <p:spPr/>
        <p:txBody>
          <a:bodyPr/>
          <a:lstStyle/>
          <a:p>
            <a:r>
              <a:rPr lang="en-US" dirty="0" smtClean="0"/>
              <a:t>Abacus counting machines</a:t>
            </a:r>
          </a:p>
          <a:p>
            <a:r>
              <a:rPr lang="en-US" dirty="0" smtClean="0"/>
              <a:t>Babbage’s difference engine</a:t>
            </a:r>
          </a:p>
          <a:p>
            <a:r>
              <a:rPr lang="en-US" dirty="0" smtClean="0"/>
              <a:t>Hollerith’s tabulating machine</a:t>
            </a:r>
          </a:p>
          <a:p>
            <a:r>
              <a:rPr lang="en-US" dirty="0" smtClean="0"/>
              <a:t>ABC computer</a:t>
            </a:r>
          </a:p>
          <a:p>
            <a:r>
              <a:rPr lang="en-US" dirty="0" smtClean="0"/>
              <a:t>ENIAC</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43698" y="1828800"/>
            <a:ext cx="3505200" cy="4832701"/>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Categories of Computer Hardware</a:t>
            </a:r>
            <a:endParaRPr lang="en-US" dirty="0"/>
          </a:p>
        </p:txBody>
      </p:sp>
      <p:sp>
        <p:nvSpPr>
          <p:cNvPr id="3" name="Content Placeholder 2"/>
          <p:cNvSpPr>
            <a:spLocks noGrp="1"/>
          </p:cNvSpPr>
          <p:nvPr>
            <p:ph idx="1"/>
          </p:nvPr>
        </p:nvSpPr>
        <p:spPr/>
        <p:txBody>
          <a:bodyPr/>
          <a:lstStyle/>
          <a:p>
            <a:r>
              <a:rPr lang="en-US" dirty="0" smtClean="0"/>
              <a:t>Supercomputers</a:t>
            </a:r>
          </a:p>
          <a:p>
            <a:r>
              <a:rPr lang="en-US" dirty="0" smtClean="0"/>
              <a:t>Mainframe computers</a:t>
            </a:r>
          </a:p>
          <a:p>
            <a:r>
              <a:rPr lang="en-US" dirty="0" smtClean="0"/>
              <a:t>Minicomputers</a:t>
            </a:r>
          </a:p>
          <a:p>
            <a:pPr lvl="1"/>
            <a:r>
              <a:rPr lang="en-US" dirty="0" smtClean="0"/>
              <a:t>Server</a:t>
            </a:r>
          </a:p>
          <a:p>
            <a:pPr lvl="1"/>
            <a:r>
              <a:rPr lang="en-US" dirty="0" smtClean="0"/>
              <a:t>Workstation </a:t>
            </a:r>
          </a:p>
          <a:p>
            <a:r>
              <a:rPr lang="en-US" dirty="0" smtClean="0"/>
              <a:t>Microcomputers</a:t>
            </a:r>
          </a:p>
          <a:p>
            <a:pPr lvl="1"/>
            <a:r>
              <a:rPr lang="en-US" dirty="0" smtClean="0"/>
              <a:t>Desktop</a:t>
            </a:r>
          </a:p>
          <a:p>
            <a:pPr lvl="1"/>
            <a:r>
              <a:rPr lang="en-US" dirty="0" smtClean="0"/>
              <a:t>Laptop</a:t>
            </a:r>
          </a:p>
          <a:p>
            <a:r>
              <a:rPr lang="en-US" dirty="0" smtClean="0"/>
              <a:t>Mobile computers (phones)</a:t>
            </a:r>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00600" y="2133600"/>
            <a:ext cx="4038600" cy="403860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Differences in categories</a:t>
            </a:r>
            <a:endParaRPr lang="en-US" dirty="0"/>
          </a:p>
        </p:txBody>
      </p:sp>
      <p:pic>
        <p:nvPicPr>
          <p:cNvPr id="10" name="Content Placeholder 9"/>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457200" y="2770347"/>
            <a:ext cx="4038600" cy="2734943"/>
          </a:xfrm>
        </p:spPr>
      </p:pic>
      <p:sp>
        <p:nvSpPr>
          <p:cNvPr id="9" name="Content Placeholder 8"/>
          <p:cNvSpPr>
            <a:spLocks noGrp="1"/>
          </p:cNvSpPr>
          <p:nvPr>
            <p:ph sz="half" idx="2"/>
          </p:nvPr>
        </p:nvSpPr>
        <p:spPr/>
        <p:txBody>
          <a:bodyPr>
            <a:normAutofit fontScale="92500" lnSpcReduction="10000"/>
          </a:bodyPr>
          <a:lstStyle/>
          <a:p>
            <a:r>
              <a:rPr lang="en-US" dirty="0" smtClean="0"/>
              <a:t>Hardware</a:t>
            </a:r>
          </a:p>
          <a:p>
            <a:pPr lvl="1"/>
            <a:r>
              <a:rPr lang="en-US" dirty="0" smtClean="0"/>
              <a:t>Input</a:t>
            </a:r>
          </a:p>
          <a:p>
            <a:pPr lvl="1"/>
            <a:r>
              <a:rPr lang="en-US" dirty="0" smtClean="0"/>
              <a:t>Process(or)</a:t>
            </a:r>
          </a:p>
          <a:p>
            <a:pPr lvl="1"/>
            <a:r>
              <a:rPr lang="en-US" dirty="0" smtClean="0"/>
              <a:t>Output</a:t>
            </a:r>
          </a:p>
          <a:p>
            <a:pPr lvl="1"/>
            <a:r>
              <a:rPr lang="en-US" dirty="0" smtClean="0"/>
              <a:t>Storage</a:t>
            </a:r>
          </a:p>
          <a:p>
            <a:r>
              <a:rPr lang="en-US" dirty="0" smtClean="0"/>
              <a:t>Software</a:t>
            </a:r>
          </a:p>
          <a:p>
            <a:pPr lvl="1"/>
            <a:r>
              <a:rPr lang="en-US" dirty="0" smtClean="0"/>
              <a:t>Systems</a:t>
            </a:r>
          </a:p>
          <a:p>
            <a:pPr lvl="1"/>
            <a:r>
              <a:rPr lang="en-US" dirty="0" smtClean="0"/>
              <a:t>Applications </a:t>
            </a:r>
          </a:p>
          <a:p>
            <a:r>
              <a:rPr lang="en-US" dirty="0" smtClean="0"/>
              <a:t>Users</a:t>
            </a:r>
          </a:p>
          <a:p>
            <a:r>
              <a:rPr lang="en-US" dirty="0" smtClean="0"/>
              <a:t>Price</a:t>
            </a:r>
          </a:p>
          <a:p>
            <a:r>
              <a:rPr lang="en-US" dirty="0" smtClean="0"/>
              <a:t>Vendors</a:t>
            </a:r>
            <a:endParaRPr lang="en-US" dirty="0"/>
          </a:p>
        </p:txBody>
      </p:sp>
    </p:spTree>
    <p:extLst>
      <p:ext uri="{BB962C8B-B14F-4D97-AF65-F5344CB8AC3E}">
        <p14:creationId xmlns:p14="http://schemas.microsoft.com/office/powerpoint/2010/main" val="13882395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It’s about the network…</a:t>
            </a:r>
            <a:endParaRPr lang="en-US" dirty="0"/>
          </a:p>
        </p:txBody>
      </p:sp>
      <p:sp>
        <p:nvSpPr>
          <p:cNvPr id="3" name="Content Placeholder 2"/>
          <p:cNvSpPr>
            <a:spLocks noGrp="1"/>
          </p:cNvSpPr>
          <p:nvPr>
            <p:ph sz="half" idx="1"/>
          </p:nvPr>
        </p:nvSpPr>
        <p:spPr/>
        <p:txBody>
          <a:bodyPr/>
          <a:lstStyle/>
          <a:p>
            <a:r>
              <a:rPr lang="en-US" dirty="0" smtClean="0"/>
              <a:t>Sharing resources</a:t>
            </a:r>
          </a:p>
          <a:p>
            <a:r>
              <a:rPr lang="en-US" dirty="0" smtClean="0"/>
              <a:t>Sharing data</a:t>
            </a:r>
          </a:p>
          <a:p>
            <a:r>
              <a:rPr lang="en-US" dirty="0" smtClean="0"/>
              <a:t>Sharing expertise</a:t>
            </a:r>
            <a:endParaRPr lang="en-US" dirty="0"/>
          </a:p>
        </p:txBody>
      </p:sp>
      <p:pic>
        <p:nvPicPr>
          <p:cNvPr id="5" name="Content Placeholder 4"/>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4648200" y="2580073"/>
            <a:ext cx="4038600" cy="3115491"/>
          </a:xfrm>
        </p:spPr>
      </p:pic>
    </p:spTree>
    <p:extLst>
      <p:ext uri="{BB962C8B-B14F-4D97-AF65-F5344CB8AC3E}">
        <p14:creationId xmlns:p14="http://schemas.microsoft.com/office/powerpoint/2010/main" val="16105058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And who controls it…</a:t>
            </a:r>
            <a:endParaRPr lang="en-US" dirty="0"/>
          </a:p>
        </p:txBody>
      </p:sp>
      <p:sp>
        <p:nvSpPr>
          <p:cNvPr id="3" name="Content Placeholder 2"/>
          <p:cNvSpPr>
            <a:spLocks noGrp="1"/>
          </p:cNvSpPr>
          <p:nvPr>
            <p:ph sz="half" idx="1"/>
          </p:nvPr>
        </p:nvSpPr>
        <p:spPr/>
        <p:txBody>
          <a:bodyPr/>
          <a:lstStyle/>
          <a:p>
            <a:r>
              <a:rPr lang="en-US" dirty="0" smtClean="0"/>
              <a:t>Centralization</a:t>
            </a:r>
            <a:endParaRPr lang="en-US" dirty="0"/>
          </a:p>
        </p:txBody>
      </p:sp>
      <p:sp>
        <p:nvSpPr>
          <p:cNvPr id="4" name="Content Placeholder 3"/>
          <p:cNvSpPr>
            <a:spLocks noGrp="1"/>
          </p:cNvSpPr>
          <p:nvPr>
            <p:ph sz="half" idx="2"/>
          </p:nvPr>
        </p:nvSpPr>
        <p:spPr/>
        <p:txBody>
          <a:bodyPr/>
          <a:lstStyle/>
          <a:p>
            <a:r>
              <a:rPr lang="en-US" dirty="0" smtClean="0"/>
              <a:t>Decentralization</a:t>
            </a:r>
            <a:endParaRPr lang="en-US"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6611" y="2887865"/>
            <a:ext cx="4130270" cy="2065135"/>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572000" y="3342697"/>
            <a:ext cx="4191000" cy="3143250"/>
          </a:xfrm>
          <a:prstGeom prst="rect">
            <a:avLst/>
          </a:prstGeom>
        </p:spPr>
      </p:pic>
    </p:spTree>
    <p:extLst>
      <p:ext uri="{BB962C8B-B14F-4D97-AF65-F5344CB8AC3E}">
        <p14:creationId xmlns:p14="http://schemas.microsoft.com/office/powerpoint/2010/main" val="33533430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And the cost</a:t>
            </a:r>
            <a:endParaRPr lang="en-US" dirty="0"/>
          </a:p>
        </p:txBody>
      </p:sp>
      <p:graphicFrame>
        <p:nvGraphicFramePr>
          <p:cNvPr id="5" name="Content Placeholder 4"/>
          <p:cNvGraphicFramePr>
            <a:graphicFrameLocks noGrp="1"/>
          </p:cNvGraphicFramePr>
          <p:nvPr>
            <p:ph sz="half" idx="1"/>
            <p:extLst>
              <p:ext uri="{D42A27DB-BD31-4B8C-83A1-F6EECF244321}">
                <p14:modId xmlns:p14="http://schemas.microsoft.com/office/powerpoint/2010/main" val="2993375965"/>
              </p:ext>
            </p:extLst>
          </p:nvPr>
        </p:nvGraphicFramePr>
        <p:xfrm>
          <a:off x="457200" y="1920875"/>
          <a:ext cx="4038600" cy="2225040"/>
        </p:xfrm>
        <a:graphic>
          <a:graphicData uri="http://schemas.openxmlformats.org/drawingml/2006/table">
            <a:tbl>
              <a:tblPr firstRow="1" bandRow="1">
                <a:tableStyleId>{5C22544A-7EE6-4342-B048-85BDC9FD1C3A}</a:tableStyleId>
              </a:tblPr>
              <a:tblGrid>
                <a:gridCol w="2019300"/>
                <a:gridCol w="2019300"/>
              </a:tblGrid>
              <a:tr h="370840">
                <a:tc>
                  <a:txBody>
                    <a:bodyPr/>
                    <a:lstStyle/>
                    <a:p>
                      <a:r>
                        <a:rPr lang="en-US" dirty="0" smtClean="0"/>
                        <a:t>Category</a:t>
                      </a:r>
                      <a:endParaRPr lang="en-US" dirty="0"/>
                    </a:p>
                  </a:txBody>
                  <a:tcPr/>
                </a:tc>
                <a:tc>
                  <a:txBody>
                    <a:bodyPr/>
                    <a:lstStyle/>
                    <a:p>
                      <a:r>
                        <a:rPr lang="en-US" dirty="0" smtClean="0"/>
                        <a:t>Cost</a:t>
                      </a:r>
                      <a:endParaRPr lang="en-US" dirty="0"/>
                    </a:p>
                  </a:txBody>
                  <a:tcPr/>
                </a:tc>
              </a:tr>
              <a:tr h="370840">
                <a:tc>
                  <a:txBody>
                    <a:bodyPr/>
                    <a:lstStyle/>
                    <a:p>
                      <a:r>
                        <a:rPr lang="en-US" dirty="0" smtClean="0"/>
                        <a:t>Supercomputers</a:t>
                      </a:r>
                      <a:endParaRPr lang="en-US" dirty="0"/>
                    </a:p>
                  </a:txBody>
                  <a:tcPr/>
                </a:tc>
                <a:tc>
                  <a:txBody>
                    <a:bodyPr/>
                    <a:lstStyle/>
                    <a:p>
                      <a:r>
                        <a:rPr lang="en-US" dirty="0" smtClean="0"/>
                        <a:t>Multi-Millions</a:t>
                      </a:r>
                      <a:endParaRPr lang="en-US" dirty="0"/>
                    </a:p>
                  </a:txBody>
                  <a:tcPr/>
                </a:tc>
              </a:tr>
              <a:tr h="370840">
                <a:tc>
                  <a:txBody>
                    <a:bodyPr/>
                    <a:lstStyle/>
                    <a:p>
                      <a:r>
                        <a:rPr lang="en-US" dirty="0" smtClean="0"/>
                        <a:t>Mainframes</a:t>
                      </a:r>
                      <a:endParaRPr lang="en-US" dirty="0"/>
                    </a:p>
                  </a:txBody>
                  <a:tcPr/>
                </a:tc>
                <a:tc>
                  <a:txBody>
                    <a:bodyPr/>
                    <a:lstStyle/>
                    <a:p>
                      <a:r>
                        <a:rPr lang="en-US" dirty="0" smtClean="0"/>
                        <a:t>Millions</a:t>
                      </a:r>
                      <a:endParaRPr lang="en-US" dirty="0"/>
                    </a:p>
                  </a:txBody>
                  <a:tcPr/>
                </a:tc>
              </a:tr>
              <a:tr h="370840">
                <a:tc>
                  <a:txBody>
                    <a:bodyPr/>
                    <a:lstStyle/>
                    <a:p>
                      <a:r>
                        <a:rPr lang="en-US" dirty="0" smtClean="0"/>
                        <a:t>Servers</a:t>
                      </a:r>
                      <a:endParaRPr lang="en-US" dirty="0"/>
                    </a:p>
                  </a:txBody>
                  <a:tcPr/>
                </a:tc>
                <a:tc>
                  <a:txBody>
                    <a:bodyPr/>
                    <a:lstStyle/>
                    <a:p>
                      <a:r>
                        <a:rPr lang="en-US" dirty="0" smtClean="0"/>
                        <a:t>Thousands</a:t>
                      </a:r>
                      <a:endParaRPr lang="en-US" dirty="0"/>
                    </a:p>
                  </a:txBody>
                  <a:tcPr/>
                </a:tc>
              </a:tr>
              <a:tr h="370840">
                <a:tc>
                  <a:txBody>
                    <a:bodyPr/>
                    <a:lstStyle/>
                    <a:p>
                      <a:r>
                        <a:rPr lang="en-US" dirty="0" smtClean="0"/>
                        <a:t>PC’s</a:t>
                      </a:r>
                      <a:endParaRPr lang="en-US" dirty="0"/>
                    </a:p>
                  </a:txBody>
                  <a:tcPr/>
                </a:tc>
                <a:tc>
                  <a:txBody>
                    <a:bodyPr/>
                    <a:lstStyle/>
                    <a:p>
                      <a:r>
                        <a:rPr lang="en-US" dirty="0" smtClean="0"/>
                        <a:t>Hundreds</a:t>
                      </a:r>
                      <a:endParaRPr lang="en-US" dirty="0"/>
                    </a:p>
                  </a:txBody>
                  <a:tcPr/>
                </a:tc>
              </a:tr>
              <a:tr h="370840">
                <a:tc>
                  <a:txBody>
                    <a:bodyPr/>
                    <a:lstStyle/>
                    <a:p>
                      <a:r>
                        <a:rPr lang="en-US" dirty="0" smtClean="0"/>
                        <a:t>Mobile</a:t>
                      </a:r>
                      <a:endParaRPr lang="en-US" dirty="0"/>
                    </a:p>
                  </a:txBody>
                  <a:tcPr/>
                </a:tc>
                <a:tc>
                  <a:txBody>
                    <a:bodyPr/>
                    <a:lstStyle/>
                    <a:p>
                      <a:r>
                        <a:rPr lang="en-US" dirty="0" smtClean="0"/>
                        <a:t>Free?</a:t>
                      </a:r>
                      <a:endParaRPr lang="en-US" dirty="0"/>
                    </a:p>
                  </a:txBody>
                  <a:tcPr/>
                </a:tc>
              </a:tr>
            </a:tbl>
          </a:graphicData>
        </a:graphic>
      </p:graphicFrame>
      <p:pic>
        <p:nvPicPr>
          <p:cNvPr id="6" name="Content Placeholder 5"/>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4648200" y="2290159"/>
            <a:ext cx="4038600" cy="3695319"/>
          </a:xfrm>
        </p:spPr>
      </p:pic>
    </p:spTree>
    <p:extLst>
      <p:ext uri="{BB962C8B-B14F-4D97-AF65-F5344CB8AC3E}">
        <p14:creationId xmlns:p14="http://schemas.microsoft.com/office/powerpoint/2010/main" val="28076093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Comparing the types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24697497"/>
              </p:ext>
            </p:extLst>
          </p:nvPr>
        </p:nvGraphicFramePr>
        <p:xfrm>
          <a:off x="457200" y="1935163"/>
          <a:ext cx="8001002" cy="2225040"/>
        </p:xfrm>
        <a:graphic>
          <a:graphicData uri="http://schemas.openxmlformats.org/drawingml/2006/table">
            <a:tbl>
              <a:tblPr firstRow="1" bandRow="1">
                <a:tableStyleId>{5C22544A-7EE6-4342-B048-85BDC9FD1C3A}</a:tableStyleId>
              </a:tblPr>
              <a:tblGrid>
                <a:gridCol w="2228532"/>
                <a:gridCol w="1429068"/>
                <a:gridCol w="1295400"/>
                <a:gridCol w="914400"/>
                <a:gridCol w="990600"/>
                <a:gridCol w="1143002"/>
              </a:tblGrid>
              <a:tr h="370840">
                <a:tc>
                  <a:txBody>
                    <a:bodyPr/>
                    <a:lstStyle/>
                    <a:p>
                      <a:r>
                        <a:rPr lang="en-US" dirty="0" smtClean="0"/>
                        <a:t>Category</a:t>
                      </a:r>
                      <a:endParaRPr lang="en-US" dirty="0"/>
                    </a:p>
                  </a:txBody>
                  <a:tcPr/>
                </a:tc>
                <a:tc>
                  <a:txBody>
                    <a:bodyPr/>
                    <a:lstStyle/>
                    <a:p>
                      <a:r>
                        <a:rPr lang="en-US" dirty="0" smtClean="0"/>
                        <a:t>Hardware</a:t>
                      </a:r>
                      <a:endParaRPr lang="en-US" dirty="0"/>
                    </a:p>
                  </a:txBody>
                  <a:tcPr/>
                </a:tc>
                <a:tc>
                  <a:txBody>
                    <a:bodyPr/>
                    <a:lstStyle/>
                    <a:p>
                      <a:r>
                        <a:rPr lang="en-US" dirty="0" smtClean="0"/>
                        <a:t>Software</a:t>
                      </a:r>
                      <a:endParaRPr lang="en-US" dirty="0"/>
                    </a:p>
                  </a:txBody>
                  <a:tcPr/>
                </a:tc>
                <a:tc>
                  <a:txBody>
                    <a:bodyPr/>
                    <a:lstStyle/>
                    <a:p>
                      <a:r>
                        <a:rPr lang="en-US" dirty="0" smtClean="0"/>
                        <a:t>Users</a:t>
                      </a:r>
                      <a:endParaRPr lang="en-US" dirty="0"/>
                    </a:p>
                  </a:txBody>
                  <a:tcPr/>
                </a:tc>
                <a:tc>
                  <a:txBody>
                    <a:bodyPr/>
                    <a:lstStyle/>
                    <a:p>
                      <a:r>
                        <a:rPr lang="en-US" dirty="0" smtClean="0"/>
                        <a:t>Price</a:t>
                      </a:r>
                      <a:endParaRPr lang="en-US" dirty="0"/>
                    </a:p>
                  </a:txBody>
                  <a:tcPr/>
                </a:tc>
                <a:tc>
                  <a:txBody>
                    <a:bodyPr/>
                    <a:lstStyle/>
                    <a:p>
                      <a:r>
                        <a:rPr lang="en-US" dirty="0" smtClean="0"/>
                        <a:t>Vendors</a:t>
                      </a:r>
                      <a:endParaRPr lang="en-US" dirty="0"/>
                    </a:p>
                  </a:txBody>
                  <a:tcPr/>
                </a:tc>
              </a:tr>
              <a:tr h="370840">
                <a:tc>
                  <a:txBody>
                    <a:bodyPr/>
                    <a:lstStyle/>
                    <a:p>
                      <a:r>
                        <a:rPr lang="en-US" dirty="0" smtClean="0"/>
                        <a:t>Supercomputers</a:t>
                      </a:r>
                      <a:endParaRPr lang="en-US" dirty="0"/>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r>
                        <a:rPr lang="en-US" dirty="0" smtClean="0"/>
                        <a:t>Mainframes</a:t>
                      </a:r>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r>
                        <a:rPr lang="en-US" dirty="0" smtClean="0"/>
                        <a:t>Mini/Servers</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r>
                        <a:rPr lang="en-US" dirty="0" smtClean="0"/>
                        <a:t>PC</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r>
                        <a:rPr lang="en-US" dirty="0" smtClean="0"/>
                        <a:t>Mobile</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r>
            </a:tbl>
          </a:graphicData>
        </a:graphic>
      </p:graphicFrame>
    </p:spTree>
    <p:extLst>
      <p:ext uri="{BB962C8B-B14F-4D97-AF65-F5344CB8AC3E}">
        <p14:creationId xmlns:p14="http://schemas.microsoft.com/office/powerpoint/2010/main" val="39487319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terms</a:t>
            </a:r>
            <a:endParaRPr lang="en-US" dirty="0"/>
          </a:p>
        </p:txBody>
      </p:sp>
      <p:sp>
        <p:nvSpPr>
          <p:cNvPr id="3" name="Content Placeholder 2"/>
          <p:cNvSpPr>
            <a:spLocks noGrp="1"/>
          </p:cNvSpPr>
          <p:nvPr>
            <p:ph sz="half" idx="1"/>
          </p:nvPr>
        </p:nvSpPr>
        <p:spPr/>
        <p:txBody>
          <a:bodyPr>
            <a:normAutofit/>
          </a:bodyPr>
          <a:lstStyle/>
          <a:p>
            <a:r>
              <a:rPr lang="en-US" dirty="0" smtClean="0"/>
              <a:t>Supercomputer</a:t>
            </a:r>
          </a:p>
          <a:p>
            <a:r>
              <a:rPr lang="en-US" dirty="0" smtClean="0"/>
              <a:t>Mainframe</a:t>
            </a:r>
          </a:p>
          <a:p>
            <a:r>
              <a:rPr lang="en-US" dirty="0" smtClean="0"/>
              <a:t>Minicomputer</a:t>
            </a:r>
          </a:p>
          <a:p>
            <a:r>
              <a:rPr lang="en-US" dirty="0" smtClean="0"/>
              <a:t>Server</a:t>
            </a:r>
          </a:p>
          <a:p>
            <a:r>
              <a:rPr lang="en-US" dirty="0" smtClean="0"/>
              <a:t>PC</a:t>
            </a:r>
          </a:p>
          <a:p>
            <a:r>
              <a:rPr lang="en-US" dirty="0" smtClean="0"/>
              <a:t>Mobile</a:t>
            </a:r>
          </a:p>
        </p:txBody>
      </p:sp>
      <p:sp>
        <p:nvSpPr>
          <p:cNvPr id="4" name="Content Placeholder 3"/>
          <p:cNvSpPr>
            <a:spLocks noGrp="1"/>
          </p:cNvSpPr>
          <p:nvPr>
            <p:ph sz="half" idx="2"/>
          </p:nvPr>
        </p:nvSpPr>
        <p:spPr/>
        <p:txBody>
          <a:bodyPr>
            <a:normAutofit/>
          </a:bodyPr>
          <a:lstStyle/>
          <a:p>
            <a:r>
              <a:rPr lang="en-US" dirty="0" smtClean="0"/>
              <a:t>TCO</a:t>
            </a:r>
          </a:p>
          <a:p>
            <a:r>
              <a:rPr lang="en-US" dirty="0" smtClean="0"/>
              <a:t>CPU</a:t>
            </a:r>
          </a:p>
          <a:p>
            <a:r>
              <a:rPr lang="en-US" dirty="0" smtClean="0"/>
              <a:t>RAM</a:t>
            </a:r>
          </a:p>
          <a:p>
            <a:r>
              <a:rPr lang="en-US" dirty="0" smtClean="0"/>
              <a:t>I/O</a:t>
            </a:r>
          </a:p>
          <a:p>
            <a:r>
              <a:rPr lang="en-US" dirty="0" smtClean="0"/>
              <a:t>O/S</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1222</TotalTime>
  <Words>563</Words>
  <Application>Microsoft Office PowerPoint</Application>
  <PresentationFormat>On-screen Show (4:3)</PresentationFormat>
  <Paragraphs>102</Paragraphs>
  <Slides>9</Slides>
  <Notes>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Calibri</vt:lpstr>
      <vt:lpstr>Constantia</vt:lpstr>
      <vt:lpstr>Wingdings 2</vt:lpstr>
      <vt:lpstr>Flow</vt:lpstr>
      <vt:lpstr>Computer Hardware</vt:lpstr>
      <vt:lpstr>Evolution of Computer Hardware</vt:lpstr>
      <vt:lpstr>Categories of Computer Hardware</vt:lpstr>
      <vt:lpstr>Differences in categories</vt:lpstr>
      <vt:lpstr>It’s about the network…</vt:lpstr>
      <vt:lpstr>And who controls it…</vt:lpstr>
      <vt:lpstr>And the cost</vt:lpstr>
      <vt:lpstr>Comparing the types</vt:lpstr>
      <vt:lpstr>Key terms</vt:lpstr>
    </vt:vector>
  </TitlesOfParts>
  <Company>Loras College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Spreadsheet Basics</dc:title>
  <dc:creator>Loras College</dc:creator>
  <cp:lastModifiedBy>William J. Hitchcock</cp:lastModifiedBy>
  <cp:revision>65</cp:revision>
  <cp:lastPrinted>2015-01-05T14:26:35Z</cp:lastPrinted>
  <dcterms:created xsi:type="dcterms:W3CDTF">2010-03-01T01:08:03Z</dcterms:created>
  <dcterms:modified xsi:type="dcterms:W3CDTF">2015-01-05T14:42:06Z</dcterms:modified>
</cp:coreProperties>
</file>