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445" autoAdjust="0"/>
  </p:normalViewPr>
  <p:slideViewPr>
    <p:cSldViewPr>
      <p:cViewPr varScale="1">
        <p:scale>
          <a:sx n="56" d="100"/>
          <a:sy n="56" d="100"/>
        </p:scale>
        <p:origin x="-15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34CACF8-7D3A-4A3C-AA1D-F895C11331BE}" type="datetimeFigureOut">
              <a:rPr lang="en-US" smtClean="0"/>
              <a:pPr/>
              <a:t>2/19/2010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0A2B8FB-0A3C-45EC-9C9A-3C854ED7823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2251FD1-EBCA-4DEF-9817-38DE7E495A9F}" type="datetimeFigureOut">
              <a:rPr lang="en-US" smtClean="0"/>
              <a:pPr/>
              <a:t>2/19/2010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1AC6817-F0CE-4040-A397-8DB12CA0E3B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sure you view</a:t>
            </a:r>
            <a:r>
              <a:rPr lang="en-US" baseline="0" dirty="0" smtClean="0"/>
              <a:t> this slide in PPT design mode so you can read the comments.</a:t>
            </a:r>
            <a:endParaRPr lang="en-US" dirty="0"/>
          </a:p>
        </p:txBody>
      </p:sp>
      <p:sp>
        <p:nvSpPr>
          <p:cNvPr id="4" name="Slide Number Placeholder 3"/>
          <p:cNvSpPr>
            <a:spLocks noGrp="1"/>
          </p:cNvSpPr>
          <p:nvPr>
            <p:ph type="sldNum" sz="quarter" idx="10"/>
          </p:nvPr>
        </p:nvSpPr>
        <p:spPr/>
        <p:txBody>
          <a:bodyPr/>
          <a:lstStyle/>
          <a:p>
            <a:fld id="{71AC6817-F0CE-4040-A397-8DB12CA0E3B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the 1960’s, the United States was in a “Cold War” with the Soviet Union.  The military understood the need to protect it’s communication network, so they were very interested in building</a:t>
            </a:r>
            <a:r>
              <a:rPr lang="en-US" baseline="0" dirty="0" smtClean="0"/>
              <a:t> a system that wouldn’t be so centralized.   One way to do this was to move away from a “circuit switched” model of telecommunications (used by the only U.S. telephone system at the time, AT&amp;T) and utilize a “packet switched” network, which takes a message, breaks it into smaller packets, and re-assembles them at the receiving end to complete the communication.</a:t>
            </a:r>
            <a:endParaRPr lang="en-US" dirty="0"/>
          </a:p>
        </p:txBody>
      </p:sp>
      <p:sp>
        <p:nvSpPr>
          <p:cNvPr id="4" name="Slide Number Placeholder 3"/>
          <p:cNvSpPr>
            <a:spLocks noGrp="1"/>
          </p:cNvSpPr>
          <p:nvPr>
            <p:ph type="sldNum" sz="quarter" idx="10"/>
          </p:nvPr>
        </p:nvSpPr>
        <p:spPr/>
        <p:txBody>
          <a:bodyPr/>
          <a:lstStyle/>
          <a:p>
            <a:fld id="{71AC6817-F0CE-4040-A397-8DB12CA0E3B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Licklider</a:t>
            </a:r>
            <a:r>
              <a:rPr lang="en-US" dirty="0" smtClean="0"/>
              <a:t> is one of the “key</a:t>
            </a:r>
            <a:r>
              <a:rPr lang="en-US" baseline="0" dirty="0" smtClean="0"/>
              <a:t> people in CS” – a visionary in networking, AI, etc.  </a:t>
            </a:r>
            <a:endParaRPr lang="en-US" dirty="0"/>
          </a:p>
        </p:txBody>
      </p:sp>
      <p:sp>
        <p:nvSpPr>
          <p:cNvPr id="4" name="Slide Number Placeholder 3"/>
          <p:cNvSpPr>
            <a:spLocks noGrp="1"/>
          </p:cNvSpPr>
          <p:nvPr>
            <p:ph type="sldNum" sz="quarter" idx="10"/>
          </p:nvPr>
        </p:nvSpPr>
        <p:spPr/>
        <p:txBody>
          <a:bodyPr/>
          <a:lstStyle/>
          <a:p>
            <a:fld id="{71AC6817-F0CE-4040-A397-8DB12CA0E3B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a:t>
            </a:r>
            <a:r>
              <a:rPr lang="en-US" baseline="0" dirty="0" smtClean="0"/>
              <a:t> the 1960’s-1990’s, several different communication networks were created to share computer resources.  Many of these were proprietary (e.g. set up by one company to share information among their different plants/locations) and some were research/government funded.</a:t>
            </a:r>
          </a:p>
          <a:p>
            <a:r>
              <a:rPr lang="en-US" baseline="0" dirty="0" smtClean="0"/>
              <a:t>The creation of “The Internet” occurred in 1969, when 4 computers were connected using a processor called an “IMP – Interface Message Processor”.</a:t>
            </a:r>
            <a:endParaRPr lang="en-US" dirty="0" smtClean="0"/>
          </a:p>
          <a:p>
            <a:endParaRPr lang="en-US" dirty="0" smtClean="0"/>
          </a:p>
          <a:p>
            <a:r>
              <a:rPr lang="en-US" dirty="0" smtClean="0"/>
              <a:t>Side</a:t>
            </a:r>
            <a:r>
              <a:rPr lang="en-US" baseline="0" dirty="0" smtClean="0"/>
              <a:t> note: </a:t>
            </a:r>
            <a:r>
              <a:rPr lang="en-US" dirty="0" smtClean="0"/>
              <a:t>SRI International</a:t>
            </a:r>
            <a:r>
              <a:rPr lang="en-US" baseline="0" dirty="0" smtClean="0"/>
              <a:t> (Doug </a:t>
            </a:r>
            <a:r>
              <a:rPr lang="en-US" baseline="0" dirty="0" err="1" smtClean="0"/>
              <a:t>Englebart</a:t>
            </a:r>
            <a:r>
              <a:rPr lang="en-US" baseline="0" dirty="0" smtClean="0"/>
              <a:t> – creator of mouse interface) is a huge lab est. by Stanford</a:t>
            </a:r>
          </a:p>
        </p:txBody>
      </p:sp>
      <p:sp>
        <p:nvSpPr>
          <p:cNvPr id="4" name="Slide Number Placeholder 3"/>
          <p:cNvSpPr>
            <a:spLocks noGrp="1"/>
          </p:cNvSpPr>
          <p:nvPr>
            <p:ph type="sldNum" sz="quarter" idx="10"/>
          </p:nvPr>
        </p:nvSpPr>
        <p:spPr/>
        <p:txBody>
          <a:bodyPr/>
          <a:lstStyle/>
          <a:p>
            <a:fld id="{71AC6817-F0CE-4040-A397-8DB12CA0E3B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TCP/IP – Transmission Control Protocol / Internet Protocol is what any computer connected</a:t>
            </a:r>
            <a:r>
              <a:rPr lang="en-US" baseline="0" dirty="0" smtClean="0"/>
              <a:t> to the internet needs to use to communicate with other machines on the network.  This standardized the sharing of information, making it easier for the rapid growth of the network.</a:t>
            </a:r>
          </a:p>
          <a:p>
            <a:endParaRPr lang="en-US" dirty="0" smtClean="0"/>
          </a:p>
          <a:p>
            <a:r>
              <a:rPr lang="en-US" dirty="0" smtClean="0"/>
              <a:t>The photo  in this slide is of </a:t>
            </a:r>
            <a:r>
              <a:rPr lang="en-US" dirty="0" err="1" smtClean="0"/>
              <a:t>Vint</a:t>
            </a:r>
            <a:r>
              <a:rPr lang="en-US" dirty="0" smtClean="0"/>
              <a:t> Cerf</a:t>
            </a:r>
            <a:r>
              <a:rPr lang="en-US" baseline="0" dirty="0" smtClean="0"/>
              <a:t> – Stanford, MCI, Google, recognized as the key person that came up with TCP/IP (and is known as a “internet visionary” – the term “surf the ‘net” was claimed to be a play on his name.</a:t>
            </a:r>
            <a:endParaRPr lang="en-US" dirty="0"/>
          </a:p>
        </p:txBody>
      </p:sp>
      <p:sp>
        <p:nvSpPr>
          <p:cNvPr id="4" name="Slide Number Placeholder 3"/>
          <p:cNvSpPr>
            <a:spLocks noGrp="1"/>
          </p:cNvSpPr>
          <p:nvPr>
            <p:ph type="sldNum" sz="quarter" idx="10"/>
          </p:nvPr>
        </p:nvSpPr>
        <p:spPr/>
        <p:txBody>
          <a:bodyPr/>
          <a:lstStyle/>
          <a:p>
            <a:fld id="{71AC6817-F0CE-4040-A397-8DB12CA0E3B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the creation</a:t>
            </a:r>
            <a:r>
              <a:rPr lang="en-US" baseline="0" dirty="0" smtClean="0"/>
              <a:t> of HTML, most “internet content” was just text based (or shared files).  HTML is the format for most of the web pages that you see.  While there are some other formats for displaying content on a web browser, HTML became the standard “language of choice”, largely because it’s non-proprietary, it’s easy to create, and it’s “small”.  If you look at the size of some of the web pages we create using a simple text editor (and enter the &lt;html&gt; tags), you’ll see that the file size is much smaller than if you created the same content in something like a Word Processing application.</a:t>
            </a:r>
            <a:endParaRPr lang="en-US" dirty="0"/>
          </a:p>
        </p:txBody>
      </p:sp>
      <p:sp>
        <p:nvSpPr>
          <p:cNvPr id="4" name="Slide Number Placeholder 3"/>
          <p:cNvSpPr>
            <a:spLocks noGrp="1"/>
          </p:cNvSpPr>
          <p:nvPr>
            <p:ph type="sldNum" sz="quarter" idx="10"/>
          </p:nvPr>
        </p:nvSpPr>
        <p:spPr/>
        <p:txBody>
          <a:bodyPr/>
          <a:lstStyle/>
          <a:p>
            <a:fld id="{71AC6817-F0CE-4040-A397-8DB12CA0E3B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Marc Andreessen is credited with leading a small group of graduate</a:t>
            </a:r>
            <a:r>
              <a:rPr lang="en-US" baseline="0" dirty="0" smtClean="0"/>
              <a:t> students at the University of Illinois @Champaign-Urbana to develop the first web browser – a software application which allowed web pages to show text and images.  They made this software available for free, and students everywhere began downloading it onto their computers and using it to “surf the web”.  Once Marc graduated and left his job at the NCSA (National Center for Supercomputing Applications), he joined with venture capitalist Jim Clark (Clark had the money, Andreessen the plan) to form Netscape.  When Netscape went public (and had launched the first “commercial” web browser), it became a Billion $ company faster than any company in history.</a:t>
            </a:r>
            <a:endParaRPr lang="en-US" dirty="0" smtClean="0"/>
          </a:p>
          <a:p>
            <a:r>
              <a:rPr lang="en-US" dirty="0" smtClean="0"/>
              <a:t>Photo of Marc</a:t>
            </a:r>
            <a:r>
              <a:rPr lang="en-US" baseline="0" dirty="0" smtClean="0"/>
              <a:t> Andreessen – creator of the first “web browser”</a:t>
            </a:r>
            <a:endParaRPr lang="en-US" dirty="0"/>
          </a:p>
        </p:txBody>
      </p:sp>
      <p:sp>
        <p:nvSpPr>
          <p:cNvPr id="4" name="Slide Number Placeholder 3"/>
          <p:cNvSpPr>
            <a:spLocks noGrp="1"/>
          </p:cNvSpPr>
          <p:nvPr>
            <p:ph type="sldNum" sz="quarter" idx="10"/>
          </p:nvPr>
        </p:nvSpPr>
        <p:spPr/>
        <p:txBody>
          <a:bodyPr/>
          <a:lstStyle/>
          <a:p>
            <a:fld id="{71AC6817-F0CE-4040-A397-8DB12CA0E3B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B6FEBC1-D207-4275-B4DF-AAA2AF7B25CF}" type="datetimeFigureOut">
              <a:rPr lang="en-US" smtClean="0"/>
              <a:pPr/>
              <a:t>2/19/2010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EFCE2B0-20A7-4288-8C65-54783BC4C1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FEBC1-D207-4275-B4DF-AAA2AF7B25CF}" type="datetimeFigureOut">
              <a:rPr lang="en-US" smtClean="0"/>
              <a:pPr/>
              <a:t>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CE2B0-20A7-4288-8C65-54783BC4C1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FEBC1-D207-4275-B4DF-AAA2AF7B25CF}" type="datetimeFigureOut">
              <a:rPr lang="en-US" smtClean="0"/>
              <a:pPr/>
              <a:t>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CE2B0-20A7-4288-8C65-54783BC4C1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FEBC1-D207-4275-B4DF-AAA2AF7B25CF}" type="datetimeFigureOut">
              <a:rPr lang="en-US" smtClean="0"/>
              <a:pPr/>
              <a:t>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CE2B0-20A7-4288-8C65-54783BC4C1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6FEBC1-D207-4275-B4DF-AAA2AF7B25CF}" type="datetimeFigureOut">
              <a:rPr lang="en-US" smtClean="0"/>
              <a:pPr/>
              <a:t>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CE2B0-20A7-4288-8C65-54783BC4C1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6FEBC1-D207-4275-B4DF-AAA2AF7B25CF}" type="datetimeFigureOut">
              <a:rPr lang="en-US" smtClean="0"/>
              <a:pPr/>
              <a:t>2/19/2010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CE2B0-20A7-4288-8C65-54783BC4C1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6FEBC1-D207-4275-B4DF-AAA2AF7B25CF}" type="datetimeFigureOut">
              <a:rPr lang="en-US" smtClean="0"/>
              <a:pPr/>
              <a:t>2/19/2010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CE2B0-20A7-4288-8C65-54783BC4C1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6FEBC1-D207-4275-B4DF-AAA2AF7B25CF}" type="datetimeFigureOut">
              <a:rPr lang="en-US" smtClean="0"/>
              <a:pPr/>
              <a:t>2/19/2010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CE2B0-20A7-4288-8C65-54783BC4C1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FEBC1-D207-4275-B4DF-AAA2AF7B25CF}" type="datetimeFigureOut">
              <a:rPr lang="en-US" smtClean="0"/>
              <a:pPr/>
              <a:t>2/19/2010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CE2B0-20A7-4288-8C65-54783BC4C1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6FEBC1-D207-4275-B4DF-AAA2AF7B25CF}" type="datetimeFigureOut">
              <a:rPr lang="en-US" smtClean="0"/>
              <a:pPr/>
              <a:t>2/19/2010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CE2B0-20A7-4288-8C65-54783BC4C1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6FEBC1-D207-4275-B4DF-AAA2AF7B25CF}" type="datetimeFigureOut">
              <a:rPr lang="en-US" smtClean="0"/>
              <a:pPr/>
              <a:t>2/19/2010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EFCE2B0-20A7-4288-8C65-54783BC4C15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6FEBC1-D207-4275-B4DF-AAA2AF7B25CF}" type="datetimeFigureOut">
              <a:rPr lang="en-US" smtClean="0"/>
              <a:pPr/>
              <a:t>2/19/2010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FCE2B0-20A7-4288-8C65-54783BC4C15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Internet History</a:t>
            </a:r>
            <a:endParaRPr lang="en-US" dirty="0"/>
          </a:p>
        </p:txBody>
      </p:sp>
      <p:sp>
        <p:nvSpPr>
          <p:cNvPr id="3" name="Subtitle 2"/>
          <p:cNvSpPr>
            <a:spLocks noGrp="1"/>
          </p:cNvSpPr>
          <p:nvPr>
            <p:ph type="subTitle" idx="1"/>
          </p:nvPr>
        </p:nvSpPr>
        <p:spPr/>
        <p:txBody>
          <a:bodyPr/>
          <a:lstStyle/>
          <a:p>
            <a:r>
              <a:rPr lang="en-US" dirty="0" smtClean="0"/>
              <a:t>Compiled by Prof. Wm Hitchcock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Internet</a:t>
            </a:r>
            <a:endParaRPr lang="en-US" dirty="0"/>
          </a:p>
        </p:txBody>
      </p:sp>
      <p:sp>
        <p:nvSpPr>
          <p:cNvPr id="3" name="Content Placeholder 2"/>
          <p:cNvSpPr>
            <a:spLocks noGrp="1"/>
          </p:cNvSpPr>
          <p:nvPr>
            <p:ph idx="1"/>
          </p:nvPr>
        </p:nvSpPr>
        <p:spPr/>
        <p:txBody>
          <a:bodyPr/>
          <a:lstStyle/>
          <a:p>
            <a:r>
              <a:rPr lang="en-US" dirty="0" smtClean="0"/>
              <a:t>Stand alone computers</a:t>
            </a:r>
          </a:p>
          <a:p>
            <a:r>
              <a:rPr lang="en-US" dirty="0" smtClean="0"/>
              <a:t>Need for sharing resources</a:t>
            </a:r>
          </a:p>
          <a:p>
            <a:r>
              <a:rPr lang="en-US" dirty="0" smtClean="0"/>
              <a:t>Physical vs. Virtual access</a:t>
            </a:r>
          </a:p>
          <a:p>
            <a:pPr lvl="1"/>
            <a:r>
              <a:rPr lang="en-US" dirty="0" smtClean="0"/>
              <a:t>Security issues</a:t>
            </a:r>
          </a:p>
          <a:p>
            <a:r>
              <a:rPr lang="en-US" dirty="0" smtClean="0"/>
              <a:t>Centralized vs. Decentralized communication</a:t>
            </a:r>
          </a:p>
          <a:p>
            <a:pPr lvl="1"/>
            <a:r>
              <a:rPr lang="en-US" dirty="0" smtClean="0"/>
              <a:t>Circuit switched</a:t>
            </a:r>
          </a:p>
          <a:p>
            <a:pPr lvl="1"/>
            <a:r>
              <a:rPr lang="en-US" dirty="0" smtClean="0"/>
              <a:t>Packet switched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1960’s – call for networks</a:t>
            </a:r>
            <a:endParaRPr lang="en-US" dirty="0"/>
          </a:p>
        </p:txBody>
      </p:sp>
      <p:sp>
        <p:nvSpPr>
          <p:cNvPr id="3" name="Content Placeholder 2"/>
          <p:cNvSpPr>
            <a:spLocks noGrp="1"/>
          </p:cNvSpPr>
          <p:nvPr>
            <p:ph idx="1"/>
          </p:nvPr>
        </p:nvSpPr>
        <p:spPr>
          <a:xfrm>
            <a:off x="457200" y="1600200"/>
            <a:ext cx="4800600" cy="4525963"/>
          </a:xfrm>
        </p:spPr>
        <p:txBody>
          <a:bodyPr>
            <a:normAutofit fontScale="92500"/>
          </a:bodyPr>
          <a:lstStyle/>
          <a:p>
            <a:r>
              <a:rPr lang="en-US" dirty="0" smtClean="0"/>
              <a:t>J.C.R. </a:t>
            </a:r>
            <a:r>
              <a:rPr lang="en-US" dirty="0" err="1" smtClean="0"/>
              <a:t>Licklider</a:t>
            </a:r>
            <a:endParaRPr lang="en-US" dirty="0" smtClean="0"/>
          </a:p>
          <a:p>
            <a:pPr lvl="1"/>
            <a:r>
              <a:rPr lang="en-US" dirty="0" smtClean="0"/>
              <a:t>Intergalactic system: </a:t>
            </a:r>
          </a:p>
          <a:p>
            <a:pPr lvl="1"/>
            <a:r>
              <a:rPr lang="en-US" dirty="0" smtClean="0"/>
              <a:t>“A network of such [computers], </a:t>
            </a:r>
          </a:p>
          <a:p>
            <a:pPr lvl="1"/>
            <a:r>
              <a:rPr lang="en-US" dirty="0" smtClean="0"/>
              <a:t>connected to one another by wide-band communication lines </a:t>
            </a:r>
          </a:p>
          <a:p>
            <a:pPr lvl="1"/>
            <a:r>
              <a:rPr lang="en-US" dirty="0" smtClean="0"/>
              <a:t>[which provided] the functions of present-day libraries together </a:t>
            </a:r>
          </a:p>
          <a:p>
            <a:pPr lvl="1"/>
            <a:r>
              <a:rPr lang="en-US" dirty="0" smtClean="0"/>
              <a:t>with anticipated advances in information storage and retrieval and [other] symbiotic functions.”</a:t>
            </a:r>
          </a:p>
          <a:p>
            <a:pPr lvl="1"/>
            <a:endParaRPr lang="en-US" dirty="0"/>
          </a:p>
        </p:txBody>
      </p:sp>
      <p:pic>
        <p:nvPicPr>
          <p:cNvPr id="4" name="Picture 3" descr="J__C__R__Licklider.jpg"/>
          <p:cNvPicPr>
            <a:picLocks noChangeAspect="1"/>
          </p:cNvPicPr>
          <p:nvPr/>
        </p:nvPicPr>
        <p:blipFill>
          <a:blip r:embed="rId3" cstate="print"/>
          <a:stretch>
            <a:fillRect/>
          </a:stretch>
        </p:blipFill>
        <p:spPr>
          <a:xfrm>
            <a:off x="5562600" y="1600200"/>
            <a:ext cx="3035300" cy="4267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Internet (1969)</a:t>
            </a:r>
            <a:endParaRPr lang="en-US" dirty="0"/>
          </a:p>
        </p:txBody>
      </p:sp>
      <p:sp>
        <p:nvSpPr>
          <p:cNvPr id="3" name="Content Placeholder 2"/>
          <p:cNvSpPr>
            <a:spLocks noGrp="1"/>
          </p:cNvSpPr>
          <p:nvPr>
            <p:ph idx="1"/>
          </p:nvPr>
        </p:nvSpPr>
        <p:spPr>
          <a:xfrm>
            <a:off x="457200" y="1600200"/>
            <a:ext cx="8305800" cy="4525963"/>
          </a:xfrm>
        </p:spPr>
        <p:txBody>
          <a:bodyPr/>
          <a:lstStyle/>
          <a:p>
            <a:r>
              <a:rPr lang="en-US" dirty="0" smtClean="0"/>
              <a:t>Four IMP nodes connecting </a:t>
            </a:r>
          </a:p>
          <a:p>
            <a:pPr lvl="1"/>
            <a:r>
              <a:rPr lang="en-US" dirty="0" smtClean="0"/>
              <a:t>UCLA (Leonard </a:t>
            </a:r>
            <a:r>
              <a:rPr lang="en-US" dirty="0" err="1" smtClean="0"/>
              <a:t>Kleinrock</a:t>
            </a:r>
            <a:r>
              <a:rPr lang="en-US" dirty="0" smtClean="0"/>
              <a:t>)</a:t>
            </a:r>
          </a:p>
          <a:p>
            <a:pPr lvl="1"/>
            <a:r>
              <a:rPr lang="en-US" dirty="0" smtClean="0"/>
              <a:t>SRI Stanford Research Institute (Doug </a:t>
            </a:r>
            <a:r>
              <a:rPr lang="en-US" dirty="0" err="1" smtClean="0"/>
              <a:t>Englebart</a:t>
            </a:r>
            <a:r>
              <a:rPr lang="en-US" dirty="0" smtClean="0"/>
              <a:t>)</a:t>
            </a:r>
          </a:p>
          <a:p>
            <a:pPr lvl="1"/>
            <a:r>
              <a:rPr lang="en-US" dirty="0" smtClean="0"/>
              <a:t>UCSB</a:t>
            </a:r>
          </a:p>
          <a:p>
            <a:pPr lvl="1"/>
            <a:r>
              <a:rPr lang="en-US" dirty="0" err="1" smtClean="0"/>
              <a:t>Univ</a:t>
            </a:r>
            <a:r>
              <a:rPr lang="en-US" dirty="0" smtClean="0"/>
              <a:t> of Utah</a:t>
            </a:r>
          </a:p>
          <a:p>
            <a:pPr lvl="1"/>
            <a:endParaRPr lang="en-US" dirty="0"/>
          </a:p>
        </p:txBody>
      </p:sp>
      <p:pic>
        <p:nvPicPr>
          <p:cNvPr id="4" name="Picture 3" descr="300px-Leonard-Kleinrock-and-IMP1.png"/>
          <p:cNvPicPr>
            <a:picLocks noChangeAspect="1"/>
          </p:cNvPicPr>
          <p:nvPr/>
        </p:nvPicPr>
        <p:blipFill>
          <a:blip r:embed="rId3" cstate="print"/>
          <a:stretch>
            <a:fillRect/>
          </a:stretch>
        </p:blipFill>
        <p:spPr>
          <a:xfrm>
            <a:off x="3962400" y="3657600"/>
            <a:ext cx="3809524" cy="248888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TCP/IP (1970’s)</a:t>
            </a:r>
            <a:endParaRPr lang="en-US" dirty="0"/>
          </a:p>
        </p:txBody>
      </p:sp>
      <p:sp>
        <p:nvSpPr>
          <p:cNvPr id="3" name="Content Placeholder 2"/>
          <p:cNvSpPr>
            <a:spLocks noGrp="1"/>
          </p:cNvSpPr>
          <p:nvPr>
            <p:ph idx="1"/>
          </p:nvPr>
        </p:nvSpPr>
        <p:spPr>
          <a:xfrm>
            <a:off x="5181600" y="1600200"/>
            <a:ext cx="3505200" cy="4525963"/>
          </a:xfrm>
        </p:spPr>
        <p:txBody>
          <a:bodyPr/>
          <a:lstStyle/>
          <a:p>
            <a:r>
              <a:rPr lang="en-US" dirty="0" smtClean="0"/>
              <a:t>The standardized “rules” for transmitting data over the internet</a:t>
            </a:r>
          </a:p>
          <a:p>
            <a:r>
              <a:rPr lang="en-US" dirty="0" smtClean="0"/>
              <a:t>Utilizes the “packet switched” concept</a:t>
            </a:r>
            <a:endParaRPr lang="en-US" dirty="0"/>
          </a:p>
        </p:txBody>
      </p:sp>
      <p:pic>
        <p:nvPicPr>
          <p:cNvPr id="4" name="Picture 3" descr="Vint_Cerf.jpg"/>
          <p:cNvPicPr>
            <a:picLocks noChangeAspect="1"/>
          </p:cNvPicPr>
          <p:nvPr/>
        </p:nvPicPr>
        <p:blipFill>
          <a:blip r:embed="rId3" cstate="print"/>
          <a:stretch>
            <a:fillRect/>
          </a:stretch>
        </p:blipFill>
        <p:spPr>
          <a:xfrm>
            <a:off x="304800" y="1828800"/>
            <a:ext cx="4686300" cy="36957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1980s/1990s HTML</a:t>
            </a:r>
            <a:endParaRPr lang="en-US" dirty="0"/>
          </a:p>
        </p:txBody>
      </p:sp>
      <p:sp>
        <p:nvSpPr>
          <p:cNvPr id="3" name="Content Placeholder 2"/>
          <p:cNvSpPr>
            <a:spLocks noGrp="1"/>
          </p:cNvSpPr>
          <p:nvPr>
            <p:ph idx="1"/>
          </p:nvPr>
        </p:nvSpPr>
        <p:spPr/>
        <p:txBody>
          <a:bodyPr/>
          <a:lstStyle/>
          <a:p>
            <a:r>
              <a:rPr lang="en-US" dirty="0" smtClean="0"/>
              <a:t>Need for standardized language to separate format from content</a:t>
            </a:r>
          </a:p>
          <a:p>
            <a:r>
              <a:rPr lang="en-US" dirty="0" smtClean="0"/>
              <a:t>HTML created by CERN scientist Tim Berners-Lee</a:t>
            </a:r>
            <a:endParaRPr lang="en-US" dirty="0"/>
          </a:p>
        </p:txBody>
      </p:sp>
      <p:pic>
        <p:nvPicPr>
          <p:cNvPr id="4" name="Picture 3" descr="History_Tim-Berners-Lee_Web.jpg"/>
          <p:cNvPicPr>
            <a:picLocks noChangeAspect="1"/>
          </p:cNvPicPr>
          <p:nvPr/>
        </p:nvPicPr>
        <p:blipFill>
          <a:blip r:embed="rId3" cstate="print"/>
          <a:stretch>
            <a:fillRect/>
          </a:stretch>
        </p:blipFill>
        <p:spPr>
          <a:xfrm>
            <a:off x="2819400" y="3352800"/>
            <a:ext cx="2438400" cy="326081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1990’s Mosaic/Netscape</a:t>
            </a:r>
            <a:endParaRPr lang="en-US" dirty="0"/>
          </a:p>
        </p:txBody>
      </p:sp>
      <p:sp>
        <p:nvSpPr>
          <p:cNvPr id="3" name="Content Placeholder 2"/>
          <p:cNvSpPr>
            <a:spLocks noGrp="1"/>
          </p:cNvSpPr>
          <p:nvPr>
            <p:ph idx="1"/>
          </p:nvPr>
        </p:nvSpPr>
        <p:spPr>
          <a:xfrm>
            <a:off x="457200" y="1600200"/>
            <a:ext cx="4495800" cy="4525963"/>
          </a:xfrm>
        </p:spPr>
        <p:txBody>
          <a:bodyPr>
            <a:normAutofit/>
          </a:bodyPr>
          <a:lstStyle/>
          <a:p>
            <a:r>
              <a:rPr lang="en-US" dirty="0" smtClean="0"/>
              <a:t>First web browser (combined text &amp; graphics)</a:t>
            </a:r>
          </a:p>
          <a:p>
            <a:pPr lvl="1"/>
            <a:r>
              <a:rPr lang="en-US" dirty="0" smtClean="0"/>
              <a:t>Marc Andreessen – </a:t>
            </a:r>
            <a:r>
              <a:rPr lang="en-US" dirty="0" err="1" smtClean="0"/>
              <a:t>UI@Champaign</a:t>
            </a:r>
            <a:r>
              <a:rPr lang="en-US" dirty="0" smtClean="0"/>
              <a:t>-Urbana</a:t>
            </a:r>
          </a:p>
          <a:p>
            <a:pPr lvl="2"/>
            <a:r>
              <a:rPr lang="en-US" dirty="0" smtClean="0"/>
              <a:t>NCSA</a:t>
            </a:r>
          </a:p>
          <a:p>
            <a:r>
              <a:rPr lang="en-US" dirty="0" smtClean="0"/>
              <a:t>Netscape was the 1</a:t>
            </a:r>
            <a:r>
              <a:rPr lang="en-US" baseline="30000" dirty="0" smtClean="0"/>
              <a:t>st</a:t>
            </a:r>
            <a:r>
              <a:rPr lang="en-US" dirty="0" smtClean="0"/>
              <a:t> commercial browser</a:t>
            </a:r>
          </a:p>
          <a:p>
            <a:pPr lvl="1"/>
            <a:r>
              <a:rPr lang="en-US" dirty="0" smtClean="0"/>
              <a:t>Jim Clark (venture capitalist)</a:t>
            </a:r>
            <a:endParaRPr lang="en-US" dirty="0"/>
          </a:p>
        </p:txBody>
      </p:sp>
      <p:pic>
        <p:nvPicPr>
          <p:cNvPr id="4" name="Picture 3" descr="2-marc_andreessen.jpg"/>
          <p:cNvPicPr>
            <a:picLocks noChangeAspect="1"/>
          </p:cNvPicPr>
          <p:nvPr/>
        </p:nvPicPr>
        <p:blipFill>
          <a:blip r:embed="rId3" cstate="print"/>
          <a:stretch>
            <a:fillRect/>
          </a:stretch>
        </p:blipFill>
        <p:spPr>
          <a:xfrm>
            <a:off x="5105400" y="1828800"/>
            <a:ext cx="3810000" cy="38989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369</TotalTime>
  <Words>797</Words>
  <Application>Microsoft Office PowerPoint</Application>
  <PresentationFormat>On-screen Show (4:3)</PresentationFormat>
  <Paragraphs>55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Internet History</vt:lpstr>
      <vt:lpstr>Need for Internet</vt:lpstr>
      <vt:lpstr>1960’s – call for networks</vt:lpstr>
      <vt:lpstr>The Internet (1969)</vt:lpstr>
      <vt:lpstr>TCP/IP (1970’s)</vt:lpstr>
      <vt:lpstr>1980s/1990s HTML</vt:lpstr>
      <vt:lpstr>1990’s Mosaic/Netscape</vt:lpstr>
    </vt:vector>
  </TitlesOfParts>
  <Company>Loras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History</dc:title>
  <dc:creator>Loras College</dc:creator>
  <cp:lastModifiedBy>Loras College</cp:lastModifiedBy>
  <cp:revision>23</cp:revision>
  <dcterms:created xsi:type="dcterms:W3CDTF">2009-09-14T14:26:12Z</dcterms:created>
  <dcterms:modified xsi:type="dcterms:W3CDTF">2010-02-19T23:48:57Z</dcterms:modified>
</cp:coreProperties>
</file>