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546" autoAdjust="0"/>
  </p:normalViewPr>
  <p:slideViewPr>
    <p:cSldViewPr>
      <p:cViewPr varScale="1">
        <p:scale>
          <a:sx n="66" d="100"/>
          <a:sy n="66" d="100"/>
        </p:scale>
        <p:origin x="-128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02CF71-D901-493D-AF46-DE5A88A711E1}" type="datetimeFigureOut">
              <a:rPr lang="en-US" smtClean="0"/>
              <a:pPr/>
              <a:t>2/19/2010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8D0EC8-C89A-480D-BD3F-12BF0901AF4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these are just a few of the key developments.  If you get a chance</a:t>
            </a:r>
            <a:r>
              <a:rPr lang="en-US" baseline="0" dirty="0" smtClean="0"/>
              <a:t>, search Google and/or Wikipedia to learn more about </a:t>
            </a:r>
            <a:r>
              <a:rPr lang="en-US" baseline="0" smtClean="0"/>
              <a:t>computer history.</a:t>
            </a:r>
            <a:endParaRPr lang="en-US"/>
          </a:p>
        </p:txBody>
      </p:sp>
      <p:sp>
        <p:nvSpPr>
          <p:cNvPr id="4" name="Slide Number Placeholder 3"/>
          <p:cNvSpPr>
            <a:spLocks noGrp="1"/>
          </p:cNvSpPr>
          <p:nvPr>
            <p:ph type="sldNum" sz="quarter" idx="10"/>
          </p:nvPr>
        </p:nvSpPr>
        <p:spPr/>
        <p:txBody>
          <a:bodyPr/>
          <a:lstStyle/>
          <a:p>
            <a:fld id="{D98D0EC8-C89A-480D-BD3F-12BF0901AF47}"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Konrad</a:t>
            </a:r>
            <a:r>
              <a:rPr lang="en-US" dirty="0" smtClean="0"/>
              <a:t> </a:t>
            </a:r>
            <a:r>
              <a:rPr lang="en-US" dirty="0" err="1" smtClean="0"/>
              <a:t>Zuse</a:t>
            </a:r>
            <a:r>
              <a:rPr lang="en-US" dirty="0" smtClean="0"/>
              <a:t>, German computer pioneer, utilized</a:t>
            </a:r>
            <a:r>
              <a:rPr lang="en-US" baseline="0" dirty="0" smtClean="0"/>
              <a:t> binary design on computers during the 1930’s.  Modern computers use this digital design (rather than analog devices – not to say analog devices aren’t useful, but most devices are now going “digital” – it makes sharing of information much easier).</a:t>
            </a:r>
            <a:endParaRPr lang="en-US" dirty="0"/>
          </a:p>
        </p:txBody>
      </p:sp>
      <p:sp>
        <p:nvSpPr>
          <p:cNvPr id="4" name="Slide Number Placeholder 3"/>
          <p:cNvSpPr>
            <a:spLocks noGrp="1"/>
          </p:cNvSpPr>
          <p:nvPr>
            <p:ph type="sldNum" sz="quarter" idx="10"/>
          </p:nvPr>
        </p:nvSpPr>
        <p:spPr/>
        <p:txBody>
          <a:bodyPr/>
          <a:lstStyle/>
          <a:p>
            <a:fld id="{D98D0EC8-C89A-480D-BD3F-12BF0901AF47}"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John </a:t>
            </a:r>
            <a:r>
              <a:rPr lang="en-US" dirty="0" err="1" smtClean="0"/>
              <a:t>Atanasoff</a:t>
            </a:r>
            <a:r>
              <a:rPr lang="en-US" dirty="0" smtClean="0"/>
              <a:t> &amp; Clifford Berry – created the ABC</a:t>
            </a:r>
            <a:r>
              <a:rPr lang="en-US" baseline="0" dirty="0" smtClean="0"/>
              <a:t> computer at Iowa State University, an early electronic computer (late 1930’s).  Image at top shows main components of computer.  L-R </a:t>
            </a:r>
            <a:r>
              <a:rPr lang="en-US" baseline="0" dirty="0" err="1" smtClean="0"/>
              <a:t>Atanasoff</a:t>
            </a:r>
            <a:r>
              <a:rPr lang="en-US" baseline="0" dirty="0" smtClean="0"/>
              <a:t>, Berry @ computer, Berry</a:t>
            </a:r>
            <a:endParaRPr lang="en-US" dirty="0"/>
          </a:p>
        </p:txBody>
      </p:sp>
      <p:sp>
        <p:nvSpPr>
          <p:cNvPr id="4" name="Slide Number Placeholder 3"/>
          <p:cNvSpPr>
            <a:spLocks noGrp="1"/>
          </p:cNvSpPr>
          <p:nvPr>
            <p:ph type="sldNum" sz="quarter" idx="10"/>
          </p:nvPr>
        </p:nvSpPr>
        <p:spPr/>
        <p:txBody>
          <a:bodyPr/>
          <a:lstStyle/>
          <a:p>
            <a:fld id="{D98D0EC8-C89A-480D-BD3F-12BF0901AF47}"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William Shockley,</a:t>
            </a:r>
            <a:r>
              <a:rPr lang="en-US" baseline="0" dirty="0" smtClean="0"/>
              <a:t> John Bardeen and Walter Brattain, with a model of the 1</a:t>
            </a:r>
            <a:r>
              <a:rPr lang="en-US" baseline="30000" dirty="0" smtClean="0"/>
              <a:t>st</a:t>
            </a:r>
            <a:r>
              <a:rPr lang="en-US" baseline="0" dirty="0" smtClean="0"/>
              <a:t> transistor.  The transistor was created at the Bell Labs, the foremost commercial research lab at the time during the 1940’s.  The Bell Labs were part of AT&amp;T (American Telephone &amp; Telegraph).  The transistor led to much smaller, sturdier electronics, replacing the larger, more fragile, less durable vacuum tubes.  </a:t>
            </a:r>
          </a:p>
        </p:txBody>
      </p:sp>
      <p:sp>
        <p:nvSpPr>
          <p:cNvPr id="4" name="Slide Number Placeholder 3"/>
          <p:cNvSpPr>
            <a:spLocks noGrp="1"/>
          </p:cNvSpPr>
          <p:nvPr>
            <p:ph type="sldNum" sz="quarter" idx="10"/>
          </p:nvPr>
        </p:nvSpPr>
        <p:spPr/>
        <p:txBody>
          <a:bodyPr/>
          <a:lstStyle/>
          <a:p>
            <a:fld id="{D98D0EC8-C89A-480D-BD3F-12BF0901AF4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Jack </a:t>
            </a:r>
            <a:r>
              <a:rPr lang="en-US" dirty="0" err="1" smtClean="0"/>
              <a:t>Kilby</a:t>
            </a:r>
            <a:r>
              <a:rPr lang="en-US" dirty="0" smtClean="0"/>
              <a:t> (TI) and</a:t>
            </a:r>
            <a:r>
              <a:rPr lang="en-US" baseline="0" dirty="0" smtClean="0"/>
              <a:t> Robert </a:t>
            </a:r>
            <a:r>
              <a:rPr lang="en-US" baseline="0" dirty="0" err="1" smtClean="0"/>
              <a:t>Noyce</a:t>
            </a:r>
            <a:r>
              <a:rPr lang="en-US" baseline="0" dirty="0" smtClean="0"/>
              <a:t> (Fairchild Semiconductor) – and </a:t>
            </a:r>
            <a:r>
              <a:rPr lang="en-US" baseline="0" dirty="0" err="1" smtClean="0"/>
              <a:t>Noyce</a:t>
            </a:r>
            <a:r>
              <a:rPr lang="en-US" baseline="0" dirty="0" smtClean="0"/>
              <a:t> &amp; </a:t>
            </a:r>
            <a:r>
              <a:rPr lang="en-US" baseline="0" dirty="0" err="1" smtClean="0"/>
              <a:t>Kilby</a:t>
            </a:r>
            <a:r>
              <a:rPr lang="en-US" baseline="0" dirty="0" smtClean="0"/>
              <a:t>.  Credited with creating/manufacturing the 1</a:t>
            </a:r>
            <a:r>
              <a:rPr lang="en-US" baseline="30000" dirty="0" smtClean="0"/>
              <a:t>st</a:t>
            </a:r>
            <a:r>
              <a:rPr lang="en-US" baseline="0" dirty="0" smtClean="0"/>
              <a:t> integrated circuit.  While transistors revolutionized electronics, they still had to be individually wired into circuits.  Integrated circuits eliminated this need to assemble the components individually.  While the first IC had the equivalent of less than 10 transistors, within 20 years, firms were manufacturing them with the equivalent of THOUSANDS of transistors.</a:t>
            </a:r>
            <a:endParaRPr lang="en-US" dirty="0"/>
          </a:p>
        </p:txBody>
      </p:sp>
      <p:sp>
        <p:nvSpPr>
          <p:cNvPr id="4" name="Slide Number Placeholder 3"/>
          <p:cNvSpPr>
            <a:spLocks noGrp="1"/>
          </p:cNvSpPr>
          <p:nvPr>
            <p:ph type="sldNum" sz="quarter" idx="10"/>
          </p:nvPr>
        </p:nvSpPr>
        <p:spPr/>
        <p:txBody>
          <a:bodyPr/>
          <a:lstStyle/>
          <a:p>
            <a:fld id="{D98D0EC8-C89A-480D-BD3F-12BF0901AF4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Dr. Ted Hoff, credited with the 1</a:t>
            </a:r>
            <a:r>
              <a:rPr lang="en-US" baseline="30000" dirty="0" smtClean="0"/>
              <a:t>st</a:t>
            </a:r>
            <a:r>
              <a:rPr lang="en-US" dirty="0" smtClean="0"/>
              <a:t> micro-processor.  Hoff worked for Intel corporation, and built this “computer on a chip”,</a:t>
            </a:r>
            <a:r>
              <a:rPr lang="en-US" baseline="0" dirty="0" smtClean="0"/>
              <a:t> the Intel 4004 along with engineers Federico </a:t>
            </a:r>
            <a:r>
              <a:rPr lang="en-US" baseline="0" dirty="0" err="1" smtClean="0"/>
              <a:t>Faggin</a:t>
            </a:r>
            <a:r>
              <a:rPr lang="en-US" baseline="0" dirty="0" smtClean="0"/>
              <a:t> and Stan </a:t>
            </a:r>
            <a:r>
              <a:rPr lang="en-US" baseline="0" dirty="0" err="1" smtClean="0"/>
              <a:t>Mazor</a:t>
            </a:r>
            <a:r>
              <a:rPr lang="en-US" baseline="0" dirty="0" smtClean="0"/>
              <a:t>.  Before this time, computers were built out of several components/chips.  With the development of a single IC based micro-processor, consumer electronics designers were able to create cheap calculators, etc.</a:t>
            </a:r>
            <a:endParaRPr lang="en-US" dirty="0" smtClean="0"/>
          </a:p>
        </p:txBody>
      </p:sp>
      <p:sp>
        <p:nvSpPr>
          <p:cNvPr id="4" name="Slide Number Placeholder 3"/>
          <p:cNvSpPr>
            <a:spLocks noGrp="1"/>
          </p:cNvSpPr>
          <p:nvPr>
            <p:ph type="sldNum" sz="quarter" idx="10"/>
          </p:nvPr>
        </p:nvSpPr>
        <p:spPr/>
        <p:txBody>
          <a:bodyPr/>
          <a:lstStyle/>
          <a:p>
            <a:fld id="{D98D0EC8-C89A-480D-BD3F-12BF0901AF4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Gordon Moore</a:t>
            </a:r>
            <a:r>
              <a:rPr lang="en-US" baseline="0" dirty="0" smtClean="0"/>
              <a:t> (co-founder of Intel) holding a silicon wafer – sketch of “Moore’s law” – Moore’s law demonstrated how the performance of microprocessors would increase, yet the cost would decrease; “power doubles every 18 months, and the cost goes down”.</a:t>
            </a:r>
          </a:p>
          <a:p>
            <a:r>
              <a:rPr lang="en-US" baseline="0" dirty="0" smtClean="0"/>
              <a:t>Y axis = relative Mfg Cost per component, X axis = number of components per Integrated Circuit</a:t>
            </a:r>
          </a:p>
          <a:p>
            <a:r>
              <a:rPr lang="en-US" baseline="0" dirty="0" smtClean="0"/>
              <a:t>Lines = 1962, 1965, 1970 technology    Axis scaled 1, 10, 10^2, 10^3, 10^4, 10^5</a:t>
            </a:r>
            <a:endParaRPr lang="en-US" dirty="0"/>
          </a:p>
        </p:txBody>
      </p:sp>
      <p:sp>
        <p:nvSpPr>
          <p:cNvPr id="4" name="Slide Number Placeholder 3"/>
          <p:cNvSpPr>
            <a:spLocks noGrp="1"/>
          </p:cNvSpPr>
          <p:nvPr>
            <p:ph type="sldNum" sz="quarter" idx="10"/>
          </p:nvPr>
        </p:nvSpPr>
        <p:spPr/>
        <p:txBody>
          <a:bodyPr/>
          <a:lstStyle/>
          <a:p>
            <a:fld id="{D98D0EC8-C89A-480D-BD3F-12BF0901AF47}"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76BB147-3154-4905-9856-4DF3E19331C1}" type="datetimeFigureOut">
              <a:rPr lang="en-US" smtClean="0"/>
              <a:pPr/>
              <a:t>2/19/2010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DE9BA4A-F353-4409-BDEA-119336F0C69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6BB147-3154-4905-9856-4DF3E19331C1}" type="datetimeFigureOut">
              <a:rPr lang="en-US" smtClean="0"/>
              <a:pPr/>
              <a:t>2/19/2010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E9BA4A-F353-4409-BDEA-119336F0C69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6BB147-3154-4905-9856-4DF3E19331C1}" type="datetimeFigureOut">
              <a:rPr lang="en-US" smtClean="0"/>
              <a:pPr/>
              <a:t>2/19/2010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E9BA4A-F353-4409-BDEA-119336F0C69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6BB147-3154-4905-9856-4DF3E19331C1}" type="datetimeFigureOut">
              <a:rPr lang="en-US" smtClean="0"/>
              <a:pPr/>
              <a:t>2/19/2010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E9BA4A-F353-4409-BDEA-119336F0C69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76BB147-3154-4905-9856-4DF3E19331C1}" type="datetimeFigureOut">
              <a:rPr lang="en-US" smtClean="0"/>
              <a:pPr/>
              <a:t>2/19/2010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E9BA4A-F353-4409-BDEA-119336F0C69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76BB147-3154-4905-9856-4DF3E19331C1}" type="datetimeFigureOut">
              <a:rPr lang="en-US" smtClean="0"/>
              <a:pPr/>
              <a:t>2/19/2010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E9BA4A-F353-4409-BDEA-119336F0C69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76BB147-3154-4905-9856-4DF3E19331C1}" type="datetimeFigureOut">
              <a:rPr lang="en-US" smtClean="0"/>
              <a:pPr/>
              <a:t>2/19/2010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E9BA4A-F353-4409-BDEA-119336F0C69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76BB147-3154-4905-9856-4DF3E19331C1}" type="datetimeFigureOut">
              <a:rPr lang="en-US" smtClean="0"/>
              <a:pPr/>
              <a:t>2/19/2010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E9BA4A-F353-4409-BDEA-119336F0C69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BB147-3154-4905-9856-4DF3E19331C1}" type="datetimeFigureOut">
              <a:rPr lang="en-US" smtClean="0"/>
              <a:pPr/>
              <a:t>2/19/2010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E9BA4A-F353-4409-BDEA-119336F0C69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76BB147-3154-4905-9856-4DF3E19331C1}" type="datetimeFigureOut">
              <a:rPr lang="en-US" smtClean="0"/>
              <a:pPr/>
              <a:t>2/19/2010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E9BA4A-F353-4409-BDEA-119336F0C69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76BB147-3154-4905-9856-4DF3E19331C1}" type="datetimeFigureOut">
              <a:rPr lang="en-US" smtClean="0"/>
              <a:pPr/>
              <a:t>2/19/2010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DE9BA4A-F353-4409-BDEA-119336F0C699}"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76BB147-3154-4905-9856-4DF3E19331C1}" type="datetimeFigureOut">
              <a:rPr lang="en-US" smtClean="0"/>
              <a:pPr/>
              <a:t>2/19/2010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DE9BA4A-F353-4409-BDEA-119336F0C699}"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gif"/><Relationship Id="rId5" Type="http://schemas.openxmlformats.org/officeDocument/2006/relationships/image" Target="../media/image7.gif"/><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3.gif"/><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hyperlink" Target="http://automationnotebook.com/images/Issue9_2007_images/Moores_Law_Original_Graph_l.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Hardware &amp; Processor Pioneers</a:t>
            </a:r>
            <a:endParaRPr lang="en-US" dirty="0"/>
          </a:p>
        </p:txBody>
      </p:sp>
      <p:sp>
        <p:nvSpPr>
          <p:cNvPr id="3" name="Subtitle 2"/>
          <p:cNvSpPr>
            <a:spLocks noGrp="1"/>
          </p:cNvSpPr>
          <p:nvPr>
            <p:ph type="subTitle" idx="1"/>
          </p:nvPr>
        </p:nvSpPr>
        <p:spPr/>
        <p:txBody>
          <a:bodyPr/>
          <a:lstStyle/>
          <a:p>
            <a:r>
              <a:rPr lang="en-US" dirty="0" smtClean="0"/>
              <a:t>A primary on some of the key developments in computer technology from the 1930’s through the 1990’s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tefan-ausbau.de/x/zuse2.jpg"/>
          <p:cNvPicPr>
            <a:picLocks noChangeAspect="1" noChangeArrowheads="1"/>
          </p:cNvPicPr>
          <p:nvPr/>
        </p:nvPicPr>
        <p:blipFill>
          <a:blip r:embed="rId3" cstate="print"/>
          <a:srcRect/>
          <a:stretch>
            <a:fillRect/>
          </a:stretch>
        </p:blipFill>
        <p:spPr bwMode="auto">
          <a:xfrm>
            <a:off x="304800" y="152401"/>
            <a:ext cx="2819400" cy="3636726"/>
          </a:xfrm>
          <a:prstGeom prst="rect">
            <a:avLst/>
          </a:prstGeom>
          <a:noFill/>
        </p:spPr>
      </p:pic>
      <p:pic>
        <p:nvPicPr>
          <p:cNvPr id="12292" name="Picture 4" descr="http://free.pages.at/webarchiv/zuse/bilder/konradZuse.jpg"/>
          <p:cNvPicPr>
            <a:picLocks noChangeAspect="1" noChangeArrowheads="1"/>
          </p:cNvPicPr>
          <p:nvPr/>
        </p:nvPicPr>
        <p:blipFill>
          <a:blip r:embed="rId4" cstate="print"/>
          <a:srcRect/>
          <a:stretch>
            <a:fillRect/>
          </a:stretch>
        </p:blipFill>
        <p:spPr bwMode="auto">
          <a:xfrm>
            <a:off x="1447800" y="3886200"/>
            <a:ext cx="1857375" cy="2752725"/>
          </a:xfrm>
          <a:prstGeom prst="rect">
            <a:avLst/>
          </a:prstGeom>
          <a:noFill/>
        </p:spPr>
      </p:pic>
      <p:pic>
        <p:nvPicPr>
          <p:cNvPr id="12294" name="Picture 6" descr="http://www.computerhistory.org/timeline/images/1945_zuse_large.jpg"/>
          <p:cNvPicPr>
            <a:picLocks noChangeAspect="1" noChangeArrowheads="1"/>
          </p:cNvPicPr>
          <p:nvPr/>
        </p:nvPicPr>
        <p:blipFill>
          <a:blip r:embed="rId5" cstate="print"/>
          <a:srcRect/>
          <a:stretch>
            <a:fillRect/>
          </a:stretch>
        </p:blipFill>
        <p:spPr bwMode="auto">
          <a:xfrm>
            <a:off x="4876800" y="1295400"/>
            <a:ext cx="3924300" cy="530542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tangra-bg.org/eng/atanasoff/FIG53.jpg"/>
          <p:cNvPicPr>
            <a:picLocks noChangeAspect="1" noChangeArrowheads="1"/>
          </p:cNvPicPr>
          <p:nvPr/>
        </p:nvPicPr>
        <p:blipFill>
          <a:blip r:embed="rId3" cstate="print"/>
          <a:srcRect/>
          <a:stretch>
            <a:fillRect/>
          </a:stretch>
        </p:blipFill>
        <p:spPr bwMode="auto">
          <a:xfrm>
            <a:off x="533400" y="4191000"/>
            <a:ext cx="1981200" cy="2478072"/>
          </a:xfrm>
          <a:prstGeom prst="rect">
            <a:avLst/>
          </a:prstGeom>
          <a:noFill/>
        </p:spPr>
      </p:pic>
      <p:pic>
        <p:nvPicPr>
          <p:cNvPr id="17412" name="Picture 4" descr="http://www.cs.iastate.edu/jva/images/abc-artists-concept.gif"/>
          <p:cNvPicPr>
            <a:picLocks noChangeAspect="1" noChangeArrowheads="1"/>
          </p:cNvPicPr>
          <p:nvPr/>
        </p:nvPicPr>
        <p:blipFill>
          <a:blip r:embed="rId4" cstate="print"/>
          <a:srcRect/>
          <a:stretch>
            <a:fillRect/>
          </a:stretch>
        </p:blipFill>
        <p:spPr bwMode="auto">
          <a:xfrm>
            <a:off x="1524001" y="1"/>
            <a:ext cx="5486399" cy="4191940"/>
          </a:xfrm>
          <a:prstGeom prst="rect">
            <a:avLst/>
          </a:prstGeom>
          <a:noFill/>
        </p:spPr>
      </p:pic>
      <p:pic>
        <p:nvPicPr>
          <p:cNvPr id="17414" name="Picture 6" descr="http://www.cs.uakron.edu/~margush/465/01_images/atanasoff-Berry.gif"/>
          <p:cNvPicPr>
            <a:picLocks noChangeAspect="1" noChangeArrowheads="1"/>
          </p:cNvPicPr>
          <p:nvPr/>
        </p:nvPicPr>
        <p:blipFill>
          <a:blip r:embed="rId5" cstate="print"/>
          <a:srcRect/>
          <a:stretch>
            <a:fillRect/>
          </a:stretch>
        </p:blipFill>
        <p:spPr bwMode="auto">
          <a:xfrm>
            <a:off x="2590800" y="4191000"/>
            <a:ext cx="3200400" cy="2491915"/>
          </a:xfrm>
          <a:prstGeom prst="rect">
            <a:avLst/>
          </a:prstGeom>
          <a:noFill/>
        </p:spPr>
      </p:pic>
      <p:pic>
        <p:nvPicPr>
          <p:cNvPr id="17416" name="Picture 8" descr="http://www.cs.iastate.edu/jva/images/berry-1962.gif"/>
          <p:cNvPicPr>
            <a:picLocks noChangeAspect="1" noChangeArrowheads="1"/>
          </p:cNvPicPr>
          <p:nvPr/>
        </p:nvPicPr>
        <p:blipFill>
          <a:blip r:embed="rId6" cstate="print"/>
          <a:srcRect/>
          <a:stretch>
            <a:fillRect/>
          </a:stretch>
        </p:blipFill>
        <p:spPr bwMode="auto">
          <a:xfrm>
            <a:off x="6400800" y="3943033"/>
            <a:ext cx="1993900" cy="2914967"/>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porticus.org/bell/images/transistor1.jpg"/>
          <p:cNvPicPr>
            <a:picLocks noChangeAspect="1" noChangeArrowheads="1"/>
          </p:cNvPicPr>
          <p:nvPr/>
        </p:nvPicPr>
        <p:blipFill>
          <a:blip r:embed="rId3" cstate="print"/>
          <a:srcRect/>
          <a:stretch>
            <a:fillRect/>
          </a:stretch>
        </p:blipFill>
        <p:spPr bwMode="auto">
          <a:xfrm>
            <a:off x="381000" y="228600"/>
            <a:ext cx="4800600" cy="4783424"/>
          </a:xfrm>
          <a:prstGeom prst="rect">
            <a:avLst/>
          </a:prstGeom>
          <a:noFill/>
        </p:spPr>
      </p:pic>
      <p:pic>
        <p:nvPicPr>
          <p:cNvPr id="19460" name="Picture 4" descr="http://www.worldbulletin.net/images/news/17610.jpg"/>
          <p:cNvPicPr>
            <a:picLocks noChangeAspect="1" noChangeArrowheads="1"/>
          </p:cNvPicPr>
          <p:nvPr/>
        </p:nvPicPr>
        <p:blipFill>
          <a:blip r:embed="rId4" cstate="print"/>
          <a:srcRect/>
          <a:stretch>
            <a:fillRect/>
          </a:stretch>
        </p:blipFill>
        <p:spPr bwMode="auto">
          <a:xfrm>
            <a:off x="5638800" y="2286000"/>
            <a:ext cx="3124200" cy="4260273"/>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images.forbes.com/media/2007/05/23/revo_05.jpg"/>
          <p:cNvPicPr>
            <a:picLocks noChangeAspect="1" noChangeArrowheads="1"/>
          </p:cNvPicPr>
          <p:nvPr/>
        </p:nvPicPr>
        <p:blipFill>
          <a:blip r:embed="rId3" cstate="print"/>
          <a:srcRect/>
          <a:stretch>
            <a:fillRect/>
          </a:stretch>
        </p:blipFill>
        <p:spPr bwMode="auto">
          <a:xfrm>
            <a:off x="304800" y="3886200"/>
            <a:ext cx="3810000" cy="2667000"/>
          </a:xfrm>
          <a:prstGeom prst="rect">
            <a:avLst/>
          </a:prstGeom>
          <a:noFill/>
        </p:spPr>
      </p:pic>
      <p:pic>
        <p:nvPicPr>
          <p:cNvPr id="20484" name="Picture 4" descr="http://sci.ce.cn/yjjj/rw/rwxw/200805/19/W020080520336247482045.jpg"/>
          <p:cNvPicPr>
            <a:picLocks noChangeAspect="1" noChangeArrowheads="1"/>
          </p:cNvPicPr>
          <p:nvPr/>
        </p:nvPicPr>
        <p:blipFill>
          <a:blip r:embed="rId4" cstate="print"/>
          <a:srcRect/>
          <a:stretch>
            <a:fillRect/>
          </a:stretch>
        </p:blipFill>
        <p:spPr bwMode="auto">
          <a:xfrm>
            <a:off x="4800600" y="3810000"/>
            <a:ext cx="4038600" cy="2692400"/>
          </a:xfrm>
          <a:prstGeom prst="rect">
            <a:avLst/>
          </a:prstGeom>
          <a:noFill/>
        </p:spPr>
      </p:pic>
      <p:pic>
        <p:nvPicPr>
          <p:cNvPr id="20486" name="Picture 6" descr="http://common.ziffdavisinternet.com/encyclopedia_images/_TI_IC.GIF"/>
          <p:cNvPicPr>
            <a:picLocks noChangeAspect="1" noChangeArrowheads="1"/>
          </p:cNvPicPr>
          <p:nvPr/>
        </p:nvPicPr>
        <p:blipFill>
          <a:blip r:embed="rId5" cstate="print"/>
          <a:srcRect/>
          <a:stretch>
            <a:fillRect/>
          </a:stretch>
        </p:blipFill>
        <p:spPr bwMode="auto">
          <a:xfrm>
            <a:off x="2057400" y="304800"/>
            <a:ext cx="3962400" cy="306705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download.intel.com/museum/research/arc_collect/history_docs/pix/hoff1.jpg"/>
          <p:cNvPicPr>
            <a:picLocks noChangeAspect="1" noChangeArrowheads="1"/>
          </p:cNvPicPr>
          <p:nvPr/>
        </p:nvPicPr>
        <p:blipFill>
          <a:blip r:embed="rId3" cstate="print"/>
          <a:srcRect/>
          <a:stretch>
            <a:fillRect/>
          </a:stretch>
        </p:blipFill>
        <p:spPr bwMode="auto">
          <a:xfrm>
            <a:off x="228600" y="228600"/>
            <a:ext cx="5438775" cy="5305425"/>
          </a:xfrm>
          <a:prstGeom prst="rect">
            <a:avLst/>
          </a:prstGeom>
          <a:noFill/>
        </p:spPr>
      </p:pic>
      <p:pic>
        <p:nvPicPr>
          <p:cNvPr id="22532" name="Picture 4" descr="http://download.intel.com/museum/research/arc_collect/history_docs/pix/hoff2.jpg"/>
          <p:cNvPicPr>
            <a:picLocks noChangeAspect="1" noChangeArrowheads="1"/>
          </p:cNvPicPr>
          <p:nvPr/>
        </p:nvPicPr>
        <p:blipFill>
          <a:blip r:embed="rId4" cstate="print"/>
          <a:srcRect/>
          <a:stretch>
            <a:fillRect/>
          </a:stretch>
        </p:blipFill>
        <p:spPr bwMode="auto">
          <a:xfrm>
            <a:off x="6858000" y="381000"/>
            <a:ext cx="1657350" cy="22479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graphics8.nytimes.com/images/2005/04/18/business/18moore.gordonxl.jpg"/>
          <p:cNvPicPr>
            <a:picLocks noChangeAspect="1" noChangeArrowheads="1"/>
          </p:cNvPicPr>
          <p:nvPr/>
        </p:nvPicPr>
        <p:blipFill>
          <a:blip r:embed="rId3" cstate="print"/>
          <a:srcRect/>
          <a:stretch>
            <a:fillRect/>
          </a:stretch>
        </p:blipFill>
        <p:spPr bwMode="auto">
          <a:xfrm>
            <a:off x="228600" y="304800"/>
            <a:ext cx="5715000" cy="4067176"/>
          </a:xfrm>
          <a:prstGeom prst="rect">
            <a:avLst/>
          </a:prstGeom>
          <a:noFill/>
        </p:spPr>
      </p:pic>
      <p:pic>
        <p:nvPicPr>
          <p:cNvPr id="25604" name="Picture 4" descr="Moore's Law - Click to enlarge">
            <a:hlinkClick r:id="rId4"/>
          </p:cNvPr>
          <p:cNvPicPr>
            <a:picLocks noChangeAspect="1" noChangeArrowheads="1"/>
          </p:cNvPicPr>
          <p:nvPr/>
        </p:nvPicPr>
        <p:blipFill>
          <a:blip r:embed="rId5" cstate="print"/>
          <a:srcRect/>
          <a:stretch>
            <a:fillRect/>
          </a:stretch>
        </p:blipFill>
        <p:spPr bwMode="auto">
          <a:xfrm>
            <a:off x="5791200" y="3352800"/>
            <a:ext cx="2971800" cy="2944283"/>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51</TotalTime>
  <Words>465</Words>
  <Application>Microsoft Office PowerPoint</Application>
  <PresentationFormat>On-screen Show (4:3)</PresentationFormat>
  <Paragraphs>18</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Flow</vt:lpstr>
      <vt:lpstr>Hardware &amp; Processor Pioneers</vt:lpstr>
      <vt:lpstr>Slide 2</vt:lpstr>
      <vt:lpstr>Slide 3</vt:lpstr>
      <vt:lpstr>Slide 4</vt:lpstr>
      <vt:lpstr>Slide 5</vt:lpstr>
      <vt:lpstr>Slide 6</vt:lpstr>
      <vt:lpstr>Slide 7</vt:lpstr>
    </vt:vector>
  </TitlesOfParts>
  <Company>Loras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Hardware &amp; Processor Pioneers</dc:title>
  <dc:creator>Loras College</dc:creator>
  <cp:lastModifiedBy>Loras College</cp:lastModifiedBy>
  <cp:revision>9</cp:revision>
  <dcterms:created xsi:type="dcterms:W3CDTF">2008-09-15T15:10:33Z</dcterms:created>
  <dcterms:modified xsi:type="dcterms:W3CDTF">2010-02-19T23:48:27Z</dcterms:modified>
</cp:coreProperties>
</file>