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256" r:id="rId2"/>
    <p:sldId id="262" r:id="rId3"/>
    <p:sldId id="263" r:id="rId4"/>
    <p:sldId id="270" r:id="rId5"/>
    <p:sldId id="271" r:id="rId6"/>
    <p:sldId id="272"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245" autoAdjust="0"/>
  </p:normalViewPr>
  <p:slideViewPr>
    <p:cSldViewPr>
      <p:cViewPr varScale="1">
        <p:scale>
          <a:sx n="55" d="100"/>
          <a:sy n="55" d="100"/>
        </p:scale>
        <p:origin x="183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D4513E8-8AFA-432C-B8BE-AAFEEFFC295A}" type="datetimeFigureOut">
              <a:rPr lang="en-US" smtClean="0"/>
              <a:pPr/>
              <a:t>1/5/2015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03C4971-A9F1-432D-9744-88459C1C0D60}" type="slidenum">
              <a:rPr lang="en-US" smtClean="0"/>
              <a:pPr/>
              <a:t>‹#›</a:t>
            </a:fld>
            <a:endParaRPr lang="en-US"/>
          </a:p>
        </p:txBody>
      </p:sp>
    </p:spTree>
    <p:extLst>
      <p:ext uri="{BB962C8B-B14F-4D97-AF65-F5344CB8AC3E}">
        <p14:creationId xmlns:p14="http://schemas.microsoft.com/office/powerpoint/2010/main" val="15661483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D42409E-1B12-4B42-89A9-DCADEC4B387E}" type="datetimeFigureOut">
              <a:rPr lang="en-US" smtClean="0"/>
              <a:pPr/>
              <a:t>1/5/2015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A292F8D-55A3-4F4E-A6A1-E3B612AC5FD3}" type="slidenum">
              <a:rPr lang="en-US" smtClean="0"/>
              <a:pPr/>
              <a:t>‹#›</a:t>
            </a:fld>
            <a:endParaRPr lang="en-US"/>
          </a:p>
        </p:txBody>
      </p:sp>
    </p:spTree>
    <p:extLst>
      <p:ext uri="{BB962C8B-B14F-4D97-AF65-F5344CB8AC3E}">
        <p14:creationId xmlns:p14="http://schemas.microsoft.com/office/powerpoint/2010/main" val="3982598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Information</a:t>
            </a:r>
            <a:r>
              <a:rPr lang="en-US" baseline="0" dirty="0" smtClean="0"/>
              <a:t> Technology (IT) department in an organization is typically thought of as a “support” function; it supports the organization in accomplishing it’s tasks (as opposed to a “core” function, it which it does the primary task of the organization, such as manufacturing, or selling.  A CIO (Chief Information Officer) or CTO (Chief Technology Officer) often heads up this department.  Ultimately, the CIO/CTO is responsible for all the IT systems in the organization, and this set of slides looks at the main components &amp; resources the CIO/CTO has to manage.</a:t>
            </a:r>
            <a:endParaRPr lang="en-US" dirty="0"/>
          </a:p>
        </p:txBody>
      </p:sp>
      <p:sp>
        <p:nvSpPr>
          <p:cNvPr id="4" name="Slide Number Placeholder 3"/>
          <p:cNvSpPr>
            <a:spLocks noGrp="1"/>
          </p:cNvSpPr>
          <p:nvPr>
            <p:ph type="sldNum" sz="quarter" idx="10"/>
          </p:nvPr>
        </p:nvSpPr>
        <p:spPr/>
        <p:txBody>
          <a:bodyPr/>
          <a:lstStyle/>
          <a:p>
            <a:fld id="{1A292F8D-55A3-4F4E-A6A1-E3B612AC5FD3}" type="slidenum">
              <a:rPr lang="en-US" smtClean="0"/>
              <a:pPr/>
              <a:t>1</a:t>
            </a:fld>
            <a:endParaRPr lang="en-US"/>
          </a:p>
        </p:txBody>
      </p:sp>
    </p:spTree>
    <p:extLst>
      <p:ext uri="{BB962C8B-B14F-4D97-AF65-F5344CB8AC3E}">
        <p14:creationId xmlns:p14="http://schemas.microsoft.com/office/powerpoint/2010/main" val="1990339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Computer departments</a:t>
            </a:r>
            <a:r>
              <a:rPr lang="en-US" baseline="0" dirty="0" smtClean="0"/>
              <a:t> didn’t really materialize until there were actual computers in businesses/organizations, which started to happen in the 1950s.  Early systems typically performed accounting/payroll functions, hence the computers were often housed in these areas.  Once the computerization of organizations began to take hold in the 1950s and 1960s, separate departments were formed.  The DP (Data Processing) department was one early name.  </a:t>
            </a:r>
          </a:p>
          <a:p>
            <a:endParaRPr lang="en-US" baseline="0" dirty="0" smtClean="0"/>
          </a:p>
          <a:p>
            <a:r>
              <a:rPr lang="en-US" baseline="0" dirty="0" smtClean="0"/>
              <a:t>This image is from a 1963 journal, showing a system engineer monitoring an IBM computer.  Notice the word “Think” above the computer; this was a trademark of Thomas J. Watson Sr., a CEO of the IBM corporation. http://en.wikipedia.org/wiki/Think_(IBM) </a:t>
            </a:r>
            <a:endParaRPr lang="en-US" dirty="0"/>
          </a:p>
        </p:txBody>
      </p:sp>
      <p:sp>
        <p:nvSpPr>
          <p:cNvPr id="4" name="Slide Number Placeholder 3"/>
          <p:cNvSpPr>
            <a:spLocks noGrp="1"/>
          </p:cNvSpPr>
          <p:nvPr>
            <p:ph type="sldNum" sz="quarter" idx="10"/>
          </p:nvPr>
        </p:nvSpPr>
        <p:spPr/>
        <p:txBody>
          <a:bodyPr/>
          <a:lstStyle/>
          <a:p>
            <a:fld id="{1A292F8D-55A3-4F4E-A6A1-E3B612AC5FD3}" type="slidenum">
              <a:rPr lang="en-US" smtClean="0"/>
              <a:pPr/>
              <a:t>2</a:t>
            </a:fld>
            <a:endParaRPr lang="en-US"/>
          </a:p>
        </p:txBody>
      </p:sp>
    </p:spTree>
    <p:extLst>
      <p:ext uri="{BB962C8B-B14F-4D97-AF65-F5344CB8AC3E}">
        <p14:creationId xmlns:p14="http://schemas.microsoft.com/office/powerpoint/2010/main" val="2205999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 approach to thinking about what it</a:t>
            </a:r>
            <a:r>
              <a:rPr lang="en-US" baseline="0" dirty="0" smtClean="0"/>
              <a:t> is that makes up an IT system, is to group it into the main components.  The CIO/CTO will typically manage/work with 3 basic resources:</a:t>
            </a:r>
          </a:p>
          <a:p>
            <a:pPr marL="228600" indent="-228600">
              <a:buAutoNum type="arabicParenR"/>
            </a:pPr>
            <a:r>
              <a:rPr lang="en-US" baseline="0" dirty="0" smtClean="0"/>
              <a:t>The computer system/network itself, all the hardware and software</a:t>
            </a:r>
          </a:p>
          <a:p>
            <a:pPr marL="228600" indent="-228600">
              <a:buAutoNum type="arabicParenR"/>
            </a:pPr>
            <a:r>
              <a:rPr lang="en-US" baseline="0" dirty="0" smtClean="0"/>
              <a:t>The storage/maintenance of data to it’s transformation into information</a:t>
            </a:r>
          </a:p>
          <a:p>
            <a:pPr marL="228600" indent="-228600">
              <a:buAutoNum type="arabicParenR"/>
            </a:pPr>
            <a:r>
              <a:rPr lang="en-US" baseline="0" dirty="0" smtClean="0"/>
              <a:t>The people within and outside the IT department, and the procedures used to keep the system(s) running</a:t>
            </a:r>
            <a:endParaRPr lang="en-US" dirty="0"/>
          </a:p>
        </p:txBody>
      </p:sp>
      <p:sp>
        <p:nvSpPr>
          <p:cNvPr id="4" name="Slide Number Placeholder 3"/>
          <p:cNvSpPr>
            <a:spLocks noGrp="1"/>
          </p:cNvSpPr>
          <p:nvPr>
            <p:ph type="sldNum" sz="quarter" idx="10"/>
          </p:nvPr>
        </p:nvSpPr>
        <p:spPr/>
        <p:txBody>
          <a:bodyPr/>
          <a:lstStyle/>
          <a:p>
            <a:fld id="{1A292F8D-55A3-4F4E-A6A1-E3B612AC5FD3}" type="slidenum">
              <a:rPr lang="en-US" smtClean="0"/>
              <a:pPr/>
              <a:t>3</a:t>
            </a:fld>
            <a:endParaRPr lang="en-US"/>
          </a:p>
        </p:txBody>
      </p:sp>
    </p:spTree>
    <p:extLst>
      <p:ext uri="{BB962C8B-B14F-4D97-AF65-F5344CB8AC3E}">
        <p14:creationId xmlns:p14="http://schemas.microsoft.com/office/powerpoint/2010/main" val="39244239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hardware and software is what people typically think of when they talk about computers.  And this is typically how departments are split; the hardware staff either</a:t>
            </a:r>
            <a:r>
              <a:rPr lang="en-US" baseline="0" dirty="0" smtClean="0"/>
              <a:t> design the components/network and keep the equipment running, and the software side develops the applications, and keep the data organized.</a:t>
            </a:r>
          </a:p>
        </p:txBody>
      </p:sp>
      <p:sp>
        <p:nvSpPr>
          <p:cNvPr id="4" name="Slide Number Placeholder 3"/>
          <p:cNvSpPr>
            <a:spLocks noGrp="1"/>
          </p:cNvSpPr>
          <p:nvPr>
            <p:ph type="sldNum" sz="quarter" idx="10"/>
          </p:nvPr>
        </p:nvSpPr>
        <p:spPr/>
        <p:txBody>
          <a:bodyPr/>
          <a:lstStyle/>
          <a:p>
            <a:fld id="{1A292F8D-55A3-4F4E-A6A1-E3B612AC5FD3}" type="slidenum">
              <a:rPr lang="en-US" smtClean="0"/>
              <a:pPr/>
              <a:t>4</a:t>
            </a:fld>
            <a:endParaRPr lang="en-US"/>
          </a:p>
        </p:txBody>
      </p:sp>
    </p:spTree>
    <p:extLst>
      <p:ext uri="{BB962C8B-B14F-4D97-AF65-F5344CB8AC3E}">
        <p14:creationId xmlns:p14="http://schemas.microsoft.com/office/powerpoint/2010/main" val="1450085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IT department is responsible for the storage &amp; maintenance of the organization’s data.  It’s a long process to ensure that the data is valid, available,</a:t>
            </a:r>
            <a:r>
              <a:rPr lang="en-US" baseline="0" dirty="0" smtClean="0"/>
              <a:t> and retained as required by law &amp; by organizational standards.</a:t>
            </a:r>
          </a:p>
          <a:p>
            <a:endParaRPr lang="en-US" baseline="0" dirty="0" smtClean="0"/>
          </a:p>
          <a:p>
            <a:r>
              <a:rPr lang="en-US" baseline="0" dirty="0" smtClean="0"/>
              <a:t>The IT systems use this data as input, and it is transformed into information via the applications.</a:t>
            </a:r>
            <a:endParaRPr lang="en-US" dirty="0"/>
          </a:p>
        </p:txBody>
      </p:sp>
      <p:sp>
        <p:nvSpPr>
          <p:cNvPr id="4" name="Slide Number Placeholder 3"/>
          <p:cNvSpPr>
            <a:spLocks noGrp="1"/>
          </p:cNvSpPr>
          <p:nvPr>
            <p:ph type="sldNum" sz="quarter" idx="10"/>
          </p:nvPr>
        </p:nvSpPr>
        <p:spPr/>
        <p:txBody>
          <a:bodyPr/>
          <a:lstStyle/>
          <a:p>
            <a:fld id="{1A292F8D-55A3-4F4E-A6A1-E3B612AC5FD3}" type="slidenum">
              <a:rPr lang="en-US" smtClean="0"/>
              <a:pPr/>
              <a:t>5</a:t>
            </a:fld>
            <a:endParaRPr lang="en-US"/>
          </a:p>
        </p:txBody>
      </p:sp>
    </p:spTree>
    <p:extLst>
      <p:ext uri="{BB962C8B-B14F-4D97-AF65-F5344CB8AC3E}">
        <p14:creationId xmlns:p14="http://schemas.microsoft.com/office/powerpoint/2010/main" val="12748948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two main groups</a:t>
            </a:r>
            <a:r>
              <a:rPr lang="en-US" baseline="0" dirty="0" smtClean="0"/>
              <a:t> of people, the IT staff, and those outside the department (the users).  The User community includes those people that run the systems, use the systems, managers that request systems, etc.</a:t>
            </a:r>
          </a:p>
          <a:p>
            <a:endParaRPr lang="en-US" baseline="0" dirty="0" smtClean="0"/>
          </a:p>
          <a:p>
            <a:r>
              <a:rPr lang="en-US" baseline="0" dirty="0" smtClean="0"/>
              <a:t>The IT staff includes management (CIT/CTO), and typically the hardware group and the software group.</a:t>
            </a:r>
            <a:endParaRPr lang="en-US" dirty="0"/>
          </a:p>
        </p:txBody>
      </p:sp>
      <p:sp>
        <p:nvSpPr>
          <p:cNvPr id="4" name="Slide Number Placeholder 3"/>
          <p:cNvSpPr>
            <a:spLocks noGrp="1"/>
          </p:cNvSpPr>
          <p:nvPr>
            <p:ph type="sldNum" sz="quarter" idx="10"/>
          </p:nvPr>
        </p:nvSpPr>
        <p:spPr/>
        <p:txBody>
          <a:bodyPr/>
          <a:lstStyle/>
          <a:p>
            <a:fld id="{1A292F8D-55A3-4F4E-A6A1-E3B612AC5FD3}" type="slidenum">
              <a:rPr lang="en-US" smtClean="0"/>
              <a:pPr/>
              <a:t>6</a:t>
            </a:fld>
            <a:endParaRPr lang="en-US"/>
          </a:p>
        </p:txBody>
      </p:sp>
    </p:spTree>
    <p:extLst>
      <p:ext uri="{BB962C8B-B14F-4D97-AF65-F5344CB8AC3E}">
        <p14:creationId xmlns:p14="http://schemas.microsoft.com/office/powerpoint/2010/main" val="315852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1A1A85F-103C-4B0B-82AE-D8AD741A6837}" type="datetimeFigureOut">
              <a:rPr lang="en-US" smtClean="0"/>
              <a:pPr/>
              <a:t>1/5/2015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9DE1502-B835-4D73-8E50-FD37A497684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A1A85F-103C-4B0B-82AE-D8AD741A6837}" type="datetimeFigureOut">
              <a:rPr lang="en-US" smtClean="0"/>
              <a:pPr/>
              <a:t>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DE1502-B835-4D73-8E50-FD37A497684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A1A85F-103C-4B0B-82AE-D8AD741A6837}" type="datetimeFigureOut">
              <a:rPr lang="en-US" smtClean="0"/>
              <a:pPr/>
              <a:t>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DE1502-B835-4D73-8E50-FD37A497684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A1A85F-103C-4B0B-82AE-D8AD741A6837}" type="datetimeFigureOut">
              <a:rPr lang="en-US" smtClean="0"/>
              <a:pPr/>
              <a:t>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DE1502-B835-4D73-8E50-FD37A497684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1A1A85F-103C-4B0B-82AE-D8AD741A6837}" type="datetimeFigureOut">
              <a:rPr lang="en-US" smtClean="0"/>
              <a:pPr/>
              <a:t>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DE1502-B835-4D73-8E50-FD37A497684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1A1A85F-103C-4B0B-82AE-D8AD741A6837}" type="datetimeFigureOut">
              <a:rPr lang="en-US" smtClean="0"/>
              <a:pPr/>
              <a:t>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DE1502-B835-4D73-8E50-FD37A497684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1A1A85F-103C-4B0B-82AE-D8AD741A6837}" type="datetimeFigureOut">
              <a:rPr lang="en-US" smtClean="0"/>
              <a:pPr/>
              <a:t>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DE1502-B835-4D73-8E50-FD37A497684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1A1A85F-103C-4B0B-82AE-D8AD741A6837}" type="datetimeFigureOut">
              <a:rPr lang="en-US" smtClean="0"/>
              <a:pPr/>
              <a:t>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DE1502-B835-4D73-8E50-FD37A497684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A1A85F-103C-4B0B-82AE-D8AD741A6837}" type="datetimeFigureOut">
              <a:rPr lang="en-US" smtClean="0"/>
              <a:pPr/>
              <a:t>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DE1502-B835-4D73-8E50-FD37A497684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1A1A85F-103C-4B0B-82AE-D8AD741A6837}" type="datetimeFigureOut">
              <a:rPr lang="en-US" smtClean="0"/>
              <a:pPr/>
              <a:t>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DE1502-B835-4D73-8E50-FD37A497684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1A1A85F-103C-4B0B-82AE-D8AD741A6837}" type="datetimeFigureOut">
              <a:rPr lang="en-US" smtClean="0"/>
              <a:pPr/>
              <a:t>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9DE1502-B835-4D73-8E50-FD37A497684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1A1A85F-103C-4B0B-82AE-D8AD741A6837}" type="datetimeFigureOut">
              <a:rPr lang="en-US" smtClean="0"/>
              <a:pPr/>
              <a:t>1/5/2015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9DE1502-B835-4D73-8E50-FD37A497684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IT Systems architecture</a:t>
            </a:r>
            <a:endParaRPr lang="en-US" dirty="0"/>
          </a:p>
        </p:txBody>
      </p:sp>
      <p:sp>
        <p:nvSpPr>
          <p:cNvPr id="3" name="Subtitle 2"/>
          <p:cNvSpPr>
            <a:spLocks noGrp="1"/>
          </p:cNvSpPr>
          <p:nvPr>
            <p:ph type="subTitle" idx="1"/>
          </p:nvPr>
        </p:nvSpPr>
        <p:spPr/>
        <p:txBody>
          <a:bodyPr/>
          <a:lstStyle/>
          <a:p>
            <a:r>
              <a:rPr lang="en-US" dirty="0" smtClean="0"/>
              <a:t>An overview of information technology systems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Evolution of IT Department</a:t>
            </a:r>
            <a:endParaRPr lang="en-US" dirty="0"/>
          </a:p>
        </p:txBody>
      </p:sp>
      <p:sp>
        <p:nvSpPr>
          <p:cNvPr id="3" name="Content Placeholder 2"/>
          <p:cNvSpPr>
            <a:spLocks noGrp="1"/>
          </p:cNvSpPr>
          <p:nvPr>
            <p:ph idx="1"/>
          </p:nvPr>
        </p:nvSpPr>
        <p:spPr/>
        <p:txBody>
          <a:bodyPr/>
          <a:lstStyle/>
          <a:p>
            <a:r>
              <a:rPr lang="en-US" dirty="0" smtClean="0"/>
              <a:t>Data Processing (DP)</a:t>
            </a:r>
          </a:p>
          <a:p>
            <a:r>
              <a:rPr lang="en-US" dirty="0" smtClean="0"/>
              <a:t>Electronic Data Processing (EDP)</a:t>
            </a:r>
          </a:p>
          <a:p>
            <a:r>
              <a:rPr lang="en-US" dirty="0" smtClean="0"/>
              <a:t>Management Information Systems (MIS)</a:t>
            </a:r>
          </a:p>
          <a:p>
            <a:r>
              <a:rPr lang="en-US" dirty="0" smtClean="0"/>
              <a:t>Information Systems (IS)</a:t>
            </a:r>
          </a:p>
          <a:p>
            <a:r>
              <a:rPr lang="en-US" dirty="0" smtClean="0"/>
              <a:t>Information Technology (IT)</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46754" y="3657600"/>
            <a:ext cx="4197246" cy="32004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Components of IT systems</a:t>
            </a:r>
            <a:endParaRPr lang="en-US" dirty="0"/>
          </a:p>
        </p:txBody>
      </p:sp>
      <p:sp>
        <p:nvSpPr>
          <p:cNvPr id="3" name="Content Placeholder 2"/>
          <p:cNvSpPr>
            <a:spLocks noGrp="1"/>
          </p:cNvSpPr>
          <p:nvPr>
            <p:ph idx="1"/>
          </p:nvPr>
        </p:nvSpPr>
        <p:spPr/>
        <p:txBody>
          <a:bodyPr/>
          <a:lstStyle/>
          <a:p>
            <a:r>
              <a:rPr lang="en-US" dirty="0" smtClean="0"/>
              <a:t>Hardware/Software</a:t>
            </a:r>
          </a:p>
          <a:p>
            <a:r>
              <a:rPr lang="en-US" dirty="0" smtClean="0"/>
              <a:t>Data/Information</a:t>
            </a:r>
          </a:p>
          <a:p>
            <a:r>
              <a:rPr lang="en-US" dirty="0" smtClean="0"/>
              <a:t>People/Procedures</a:t>
            </a: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0" y="1847087"/>
            <a:ext cx="3774390" cy="2459441"/>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86200" y="4130040"/>
            <a:ext cx="3589489" cy="2552700"/>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20037" y="3646932"/>
            <a:ext cx="3192929" cy="267766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Hardware and Software</a:t>
            </a:r>
            <a:endParaRPr lang="en-US" dirty="0"/>
          </a:p>
        </p:txBody>
      </p:sp>
      <p:sp>
        <p:nvSpPr>
          <p:cNvPr id="9" name="Content Placeholder 8"/>
          <p:cNvSpPr>
            <a:spLocks noGrp="1"/>
          </p:cNvSpPr>
          <p:nvPr>
            <p:ph sz="half" idx="2"/>
          </p:nvPr>
        </p:nvSpPr>
        <p:spPr/>
        <p:txBody>
          <a:bodyPr>
            <a:normAutofit/>
          </a:bodyPr>
          <a:lstStyle/>
          <a:p>
            <a:r>
              <a:rPr lang="en-US" dirty="0" smtClean="0"/>
              <a:t>Software</a:t>
            </a:r>
          </a:p>
          <a:p>
            <a:pPr lvl="1"/>
            <a:r>
              <a:rPr lang="en-US" dirty="0" smtClean="0"/>
              <a:t>Programmers</a:t>
            </a:r>
          </a:p>
          <a:p>
            <a:pPr lvl="1"/>
            <a:r>
              <a:rPr lang="en-US" dirty="0" smtClean="0"/>
              <a:t>Database analysts</a:t>
            </a:r>
            <a:endParaRPr lang="en-US" dirty="0"/>
          </a:p>
        </p:txBody>
      </p:sp>
      <p:sp>
        <p:nvSpPr>
          <p:cNvPr id="3" name="Content Placeholder 2"/>
          <p:cNvSpPr>
            <a:spLocks noGrp="1"/>
          </p:cNvSpPr>
          <p:nvPr>
            <p:ph sz="half" idx="1"/>
          </p:nvPr>
        </p:nvSpPr>
        <p:spPr/>
        <p:txBody>
          <a:bodyPr>
            <a:normAutofit/>
          </a:bodyPr>
          <a:lstStyle/>
          <a:p>
            <a:r>
              <a:rPr lang="en-US" dirty="0" smtClean="0"/>
              <a:t>Hardware</a:t>
            </a:r>
          </a:p>
          <a:p>
            <a:pPr lvl="1"/>
            <a:r>
              <a:rPr lang="en-US" dirty="0" smtClean="0"/>
              <a:t>Systems engineers</a:t>
            </a:r>
          </a:p>
          <a:p>
            <a:pPr lvl="1"/>
            <a:r>
              <a:rPr lang="en-US" dirty="0" smtClean="0"/>
              <a:t>Network engineers</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0" y="3376979"/>
            <a:ext cx="2857500" cy="3457575"/>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75512" y="3505200"/>
            <a:ext cx="4468488" cy="3289495"/>
          </a:xfrm>
          <a:prstGeom prst="rect">
            <a:avLst/>
          </a:prstGeom>
        </p:spPr>
      </p:pic>
    </p:spTree>
    <p:extLst>
      <p:ext uri="{BB962C8B-B14F-4D97-AF65-F5344CB8AC3E}">
        <p14:creationId xmlns:p14="http://schemas.microsoft.com/office/powerpoint/2010/main" val="1388239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to Information</a:t>
            </a:r>
            <a:endParaRPr lang="en-US" dirty="0"/>
          </a:p>
        </p:txBody>
      </p:sp>
      <p:sp>
        <p:nvSpPr>
          <p:cNvPr id="3" name="Content Placeholder 2"/>
          <p:cNvSpPr>
            <a:spLocks noGrp="1"/>
          </p:cNvSpPr>
          <p:nvPr>
            <p:ph sz="half" idx="1"/>
          </p:nvPr>
        </p:nvSpPr>
        <p:spPr/>
        <p:txBody>
          <a:bodyPr/>
          <a:lstStyle/>
          <a:p>
            <a:r>
              <a:rPr lang="en-US" dirty="0" smtClean="0"/>
              <a:t>Data cleansing</a:t>
            </a:r>
          </a:p>
          <a:p>
            <a:r>
              <a:rPr lang="en-US" dirty="0" smtClean="0"/>
              <a:t>Data validation</a:t>
            </a:r>
          </a:p>
          <a:p>
            <a:r>
              <a:rPr lang="en-US" dirty="0" smtClean="0"/>
              <a:t>Data availability</a:t>
            </a:r>
          </a:p>
          <a:p>
            <a:r>
              <a:rPr lang="en-US" dirty="0" smtClean="0"/>
              <a:t>Summarization</a:t>
            </a:r>
          </a:p>
          <a:p>
            <a:r>
              <a:rPr lang="en-US" dirty="0" smtClean="0"/>
              <a:t>Applications </a:t>
            </a:r>
            <a:endParaRPr lang="en-US" dirty="0"/>
          </a:p>
        </p:txBody>
      </p:sp>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3565636" y="1920085"/>
            <a:ext cx="5425964" cy="3879391"/>
          </a:xfrm>
        </p:spPr>
      </p:pic>
    </p:spTree>
    <p:extLst>
      <p:ext uri="{BB962C8B-B14F-4D97-AF65-F5344CB8AC3E}">
        <p14:creationId xmlns:p14="http://schemas.microsoft.com/office/powerpoint/2010/main" val="1610505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People and Procedures</a:t>
            </a:r>
            <a:endParaRPr lang="en-US" dirty="0"/>
          </a:p>
        </p:txBody>
      </p:sp>
      <p:sp>
        <p:nvSpPr>
          <p:cNvPr id="3" name="Content Placeholder 2"/>
          <p:cNvSpPr>
            <a:spLocks noGrp="1"/>
          </p:cNvSpPr>
          <p:nvPr>
            <p:ph sz="half" idx="1"/>
          </p:nvPr>
        </p:nvSpPr>
        <p:spPr/>
        <p:txBody>
          <a:bodyPr/>
          <a:lstStyle/>
          <a:p>
            <a:r>
              <a:rPr lang="en-US" dirty="0" smtClean="0"/>
              <a:t>Users</a:t>
            </a:r>
          </a:p>
          <a:p>
            <a:r>
              <a:rPr lang="en-US" dirty="0" smtClean="0"/>
              <a:t>IT Staff</a:t>
            </a:r>
            <a:endParaRPr lang="en-US" dirty="0"/>
          </a:p>
        </p:txBody>
      </p:sp>
      <p:sp>
        <p:nvSpPr>
          <p:cNvPr id="4" name="Content Placeholder 3"/>
          <p:cNvSpPr>
            <a:spLocks noGrp="1"/>
          </p:cNvSpPr>
          <p:nvPr>
            <p:ph sz="half" idx="2"/>
          </p:nvPr>
        </p:nvSpPr>
        <p:spPr/>
        <p:txBody>
          <a:bodyPr/>
          <a:lstStyle/>
          <a:p>
            <a:r>
              <a:rPr lang="en-US" dirty="0" smtClean="0"/>
              <a:t>Training</a:t>
            </a:r>
          </a:p>
          <a:p>
            <a:r>
              <a:rPr lang="en-US" dirty="0" smtClean="0"/>
              <a:t>Operations</a:t>
            </a:r>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5400" y="3048000"/>
            <a:ext cx="5334000" cy="3542109"/>
          </a:xfrm>
          <a:prstGeom prst="rect">
            <a:avLst/>
          </a:prstGeom>
        </p:spPr>
      </p:pic>
    </p:spTree>
    <p:extLst>
      <p:ext uri="{BB962C8B-B14F-4D97-AF65-F5344CB8AC3E}">
        <p14:creationId xmlns:p14="http://schemas.microsoft.com/office/powerpoint/2010/main" val="33533430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1304</TotalTime>
  <Words>559</Words>
  <Application>Microsoft Office PowerPoint</Application>
  <PresentationFormat>On-screen Show (4:3)</PresentationFormat>
  <Paragraphs>51</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Calibri</vt:lpstr>
      <vt:lpstr>Constantia</vt:lpstr>
      <vt:lpstr>Wingdings 2</vt:lpstr>
      <vt:lpstr>Flow</vt:lpstr>
      <vt:lpstr>IT Systems architecture</vt:lpstr>
      <vt:lpstr>Evolution of IT Department</vt:lpstr>
      <vt:lpstr>Components of IT systems</vt:lpstr>
      <vt:lpstr>Hardware and Software</vt:lpstr>
      <vt:lpstr>Data to Information</vt:lpstr>
      <vt:lpstr>People and Procedures</vt:lpstr>
    </vt:vector>
  </TitlesOfParts>
  <Company>Loras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Spreadsheet Basics</dc:title>
  <dc:creator>Loras College</dc:creator>
  <cp:lastModifiedBy>William J. Hitchcock</cp:lastModifiedBy>
  <cp:revision>74</cp:revision>
  <cp:lastPrinted>2015-01-05T14:25:19Z</cp:lastPrinted>
  <dcterms:created xsi:type="dcterms:W3CDTF">2010-03-01T01:08:03Z</dcterms:created>
  <dcterms:modified xsi:type="dcterms:W3CDTF">2015-01-05T14:41:23Z</dcterms:modified>
</cp:coreProperties>
</file>