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handoutMasterIdLst>
    <p:handoutMasterId r:id="rId33"/>
  </p:handoutMasterIdLst>
  <p:sldIdLst>
    <p:sldId id="257" r:id="rId5"/>
    <p:sldId id="268" r:id="rId6"/>
    <p:sldId id="293" r:id="rId7"/>
    <p:sldId id="272" r:id="rId8"/>
    <p:sldId id="278" r:id="rId9"/>
    <p:sldId id="274" r:id="rId10"/>
    <p:sldId id="273" r:id="rId11"/>
    <p:sldId id="275" r:id="rId12"/>
    <p:sldId id="276" r:id="rId13"/>
    <p:sldId id="295" r:id="rId14"/>
    <p:sldId id="262" r:id="rId15"/>
    <p:sldId id="271" r:id="rId16"/>
    <p:sldId id="296" r:id="rId17"/>
    <p:sldId id="297" r:id="rId18"/>
    <p:sldId id="284" r:id="rId19"/>
    <p:sldId id="263" r:id="rId20"/>
    <p:sldId id="290" r:id="rId21"/>
    <p:sldId id="291" r:id="rId22"/>
    <p:sldId id="292" r:id="rId23"/>
    <p:sldId id="298" r:id="rId24"/>
    <p:sldId id="288" r:id="rId25"/>
    <p:sldId id="289" r:id="rId26"/>
    <p:sldId id="285" r:id="rId27"/>
    <p:sldId id="281" r:id="rId28"/>
    <p:sldId id="259" r:id="rId29"/>
    <p:sldId id="294" r:id="rId30"/>
    <p:sldId id="261" r:id="rId3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000" autoAdjust="0"/>
  </p:normalViewPr>
  <p:slideViewPr>
    <p:cSldViewPr>
      <p:cViewPr varScale="1">
        <p:scale>
          <a:sx n="60" d="100"/>
          <a:sy n="60" d="100"/>
        </p:scale>
        <p:origin x="1140" y="7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6" d="100"/>
          <a:sy n="56" d="100"/>
        </p:scale>
        <p:origin x="211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8/28/2019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8/28/2019</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4</a:t>
            </a:fld>
            <a:endParaRPr lang="en-US"/>
          </a:p>
        </p:txBody>
      </p:sp>
    </p:spTree>
    <p:extLst>
      <p:ext uri="{BB962C8B-B14F-4D97-AF65-F5344CB8AC3E}">
        <p14:creationId xmlns:p14="http://schemas.microsoft.com/office/powerpoint/2010/main" val="1937451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5</a:t>
            </a:fld>
            <a:endParaRPr lang="en-US"/>
          </a:p>
        </p:txBody>
      </p:sp>
    </p:spTree>
    <p:extLst>
      <p:ext uri="{BB962C8B-B14F-4D97-AF65-F5344CB8AC3E}">
        <p14:creationId xmlns:p14="http://schemas.microsoft.com/office/powerpoint/2010/main" val="1045463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7</a:t>
            </a:fld>
            <a:endParaRPr lang="en-US"/>
          </a:p>
        </p:txBody>
      </p:sp>
    </p:spTree>
    <p:extLst>
      <p:ext uri="{BB962C8B-B14F-4D97-AF65-F5344CB8AC3E}">
        <p14:creationId xmlns:p14="http://schemas.microsoft.com/office/powerpoint/2010/main" val="1264119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Class Problem #1</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19</a:t>
            </a:fld>
            <a:endParaRPr lang="en-US"/>
          </a:p>
        </p:txBody>
      </p:sp>
    </p:spTree>
    <p:extLst>
      <p:ext uri="{BB962C8B-B14F-4D97-AF65-F5344CB8AC3E}">
        <p14:creationId xmlns:p14="http://schemas.microsoft.com/office/powerpoint/2010/main" val="3417998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Class Proble</a:t>
            </a:r>
            <a:r>
              <a:rPr lang="en-US" baseline="0" dirty="0" smtClean="0"/>
              <a:t>m #2 and 3</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21</a:t>
            </a:fld>
            <a:endParaRPr lang="en-US"/>
          </a:p>
        </p:txBody>
      </p:sp>
    </p:spTree>
    <p:extLst>
      <p:ext uri="{BB962C8B-B14F-4D97-AF65-F5344CB8AC3E}">
        <p14:creationId xmlns:p14="http://schemas.microsoft.com/office/powerpoint/2010/main" val="805602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Class Problem #4</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23</a:t>
            </a:fld>
            <a:endParaRPr lang="en-US"/>
          </a:p>
        </p:txBody>
      </p:sp>
    </p:spTree>
    <p:extLst>
      <p:ext uri="{BB962C8B-B14F-4D97-AF65-F5344CB8AC3E}">
        <p14:creationId xmlns:p14="http://schemas.microsoft.com/office/powerpoint/2010/main" val="4267282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24</a:t>
            </a:fld>
            <a:endParaRPr lang="en-US"/>
          </a:p>
        </p:txBody>
      </p:sp>
    </p:spTree>
    <p:extLst>
      <p:ext uri="{BB962C8B-B14F-4D97-AF65-F5344CB8AC3E}">
        <p14:creationId xmlns:p14="http://schemas.microsoft.com/office/powerpoint/2010/main" val="3064155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ENRON CEO Jeff Skilling received</a:t>
            </a:r>
            <a:r>
              <a:rPr lang="en-US" baseline="0" dirty="0" smtClean="0"/>
              <a:t> a 24 year prison sentence (since been reduced by 10 years) and required to reimburse ENRON victims for $42 million</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25</a:t>
            </a:fld>
            <a:endParaRPr lang="en-US"/>
          </a:p>
        </p:txBody>
      </p:sp>
    </p:spTree>
    <p:extLst>
      <p:ext uri="{BB962C8B-B14F-4D97-AF65-F5344CB8AC3E}">
        <p14:creationId xmlns:p14="http://schemas.microsoft.com/office/powerpoint/2010/main" val="2466990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27</a:t>
            </a:fld>
            <a:endParaRPr lang="en-US"/>
          </a:p>
        </p:txBody>
      </p:sp>
    </p:spTree>
    <p:extLst>
      <p:ext uri="{BB962C8B-B14F-4D97-AF65-F5344CB8AC3E}">
        <p14:creationId xmlns:p14="http://schemas.microsoft.com/office/powerpoint/2010/main" val="2720651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8/28/2019</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8/28/2019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8/28/2019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8/28/2019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8/28/2019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8/28/2019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8/28/2019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8/28/2019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8/28/2019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Edit Master text styles</a:t>
            </a: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8/28/2019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5" name="Date Placeholder 4"/>
          <p:cNvSpPr>
            <a:spLocks noGrp="1"/>
          </p:cNvSpPr>
          <p:nvPr>
            <p:ph type="dt" sz="half" idx="10"/>
          </p:nvPr>
        </p:nvSpPr>
        <p:spPr/>
        <p:txBody>
          <a:bodyPr/>
          <a:lstStyle/>
          <a:p>
            <a:fld id="{F0DFD029-FB74-4578-B929-F66AA97659CA}" type="datetimeFigureOut">
              <a:rPr lang="en-US"/>
              <a:t>8/28/2019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8/28/2019</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jrEf8uabe7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Managerial Accounting</a:t>
            </a:r>
            <a:endParaRPr lang="en-US" dirty="0"/>
          </a:p>
        </p:txBody>
      </p:sp>
      <p:sp>
        <p:nvSpPr>
          <p:cNvPr id="5" name="Subtitle 4"/>
          <p:cNvSpPr>
            <a:spLocks noGrp="1"/>
          </p:cNvSpPr>
          <p:nvPr>
            <p:ph type="subTitle" idx="1"/>
          </p:nvPr>
        </p:nvSpPr>
        <p:spPr/>
        <p:txBody>
          <a:bodyPr/>
          <a:lstStyle/>
          <a:p>
            <a:r>
              <a:rPr lang="en-US" dirty="0" smtClean="0"/>
              <a:t>Chapter 1</a:t>
            </a:r>
          </a:p>
          <a:p>
            <a:r>
              <a:rPr lang="en-US" dirty="0" smtClean="0"/>
              <a:t>Introduction to managerial accounting</a:t>
            </a:r>
            <a:endParaRPr lang="en-US" dirty="0"/>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COSTS</a:t>
            </a:r>
            <a:endParaRPr lang="en-US" dirty="0"/>
          </a:p>
        </p:txBody>
      </p:sp>
    </p:spTree>
    <p:extLst>
      <p:ext uri="{BB962C8B-B14F-4D97-AF65-F5344CB8AC3E}">
        <p14:creationId xmlns:p14="http://schemas.microsoft.com/office/powerpoint/2010/main" val="2917105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Cost Terminology</a:t>
            </a:r>
            <a:endParaRPr lang="en-US" dirty="0"/>
          </a:p>
        </p:txBody>
      </p:sp>
      <p:sp>
        <p:nvSpPr>
          <p:cNvPr id="2" name="Content Placeholder 1"/>
          <p:cNvSpPr>
            <a:spLocks noGrp="1"/>
          </p:cNvSpPr>
          <p:nvPr>
            <p:ph idx="1"/>
          </p:nvPr>
        </p:nvSpPr>
        <p:spPr/>
        <p:txBody>
          <a:bodyPr>
            <a:normAutofit/>
          </a:bodyPr>
          <a:lstStyle/>
          <a:p>
            <a:r>
              <a:rPr lang="en-US" dirty="0" smtClean="0"/>
              <a:t>What is a cost object?</a:t>
            </a:r>
          </a:p>
          <a:p>
            <a:pPr lvl="1"/>
            <a:r>
              <a:rPr lang="en-US" dirty="0" smtClean="0"/>
              <a:t>Anything you want to know the cost of</a:t>
            </a:r>
          </a:p>
          <a:p>
            <a:pPr lvl="1"/>
            <a:r>
              <a:rPr lang="en-US" dirty="0" smtClean="0"/>
              <a:t>Cost of buying something</a:t>
            </a:r>
          </a:p>
          <a:p>
            <a:pPr lvl="1"/>
            <a:r>
              <a:rPr lang="en-US" dirty="0" smtClean="0"/>
              <a:t>Cost of going somewhere</a:t>
            </a:r>
          </a:p>
          <a:p>
            <a:r>
              <a:rPr lang="en-US" dirty="0" smtClean="0"/>
              <a:t>Out of Pocket Cost</a:t>
            </a:r>
          </a:p>
          <a:p>
            <a:pPr lvl="1"/>
            <a:r>
              <a:rPr lang="en-US" dirty="0" smtClean="0"/>
              <a:t>Actual cash payment</a:t>
            </a:r>
          </a:p>
          <a:p>
            <a:r>
              <a:rPr lang="en-US" dirty="0" smtClean="0"/>
              <a:t>Opportunity Cost</a:t>
            </a:r>
          </a:p>
          <a:p>
            <a:pPr lvl="1"/>
            <a:r>
              <a:rPr lang="en-US" dirty="0" smtClean="0"/>
              <a:t>Cost of not doing something</a:t>
            </a:r>
          </a:p>
          <a:p>
            <a:pPr lvl="1"/>
            <a:r>
              <a:rPr lang="en-US" dirty="0" smtClean="0"/>
              <a:t>Choosing to do one thing over another</a:t>
            </a:r>
          </a:p>
        </p:txBody>
      </p:sp>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vs Fixed</a:t>
            </a:r>
            <a:endParaRPr lang="en-US" dirty="0"/>
          </a:p>
        </p:txBody>
      </p:sp>
      <p:sp>
        <p:nvSpPr>
          <p:cNvPr id="5" name="Text Placeholder 4"/>
          <p:cNvSpPr>
            <a:spLocks noGrp="1"/>
          </p:cNvSpPr>
          <p:nvPr>
            <p:ph type="body" idx="1"/>
          </p:nvPr>
        </p:nvSpPr>
        <p:spPr/>
        <p:txBody>
          <a:bodyPr/>
          <a:lstStyle/>
          <a:p>
            <a:r>
              <a:rPr lang="en-US" dirty="0" smtClean="0"/>
              <a:t>Variable</a:t>
            </a:r>
            <a:endParaRPr lang="en-US" dirty="0"/>
          </a:p>
        </p:txBody>
      </p:sp>
      <p:sp>
        <p:nvSpPr>
          <p:cNvPr id="6" name="Content Placeholder 5"/>
          <p:cNvSpPr>
            <a:spLocks noGrp="1"/>
          </p:cNvSpPr>
          <p:nvPr>
            <p:ph sz="half" idx="2"/>
          </p:nvPr>
        </p:nvSpPr>
        <p:spPr/>
        <p:txBody>
          <a:bodyPr/>
          <a:lstStyle/>
          <a:p>
            <a:r>
              <a:rPr lang="en-US" dirty="0" smtClean="0"/>
              <a:t>Change in direct proportion to activity</a:t>
            </a:r>
          </a:p>
          <a:p>
            <a:r>
              <a:rPr lang="en-US" dirty="0" smtClean="0"/>
              <a:t>Per unit cost</a:t>
            </a:r>
          </a:p>
          <a:p>
            <a:r>
              <a:rPr lang="en-US" dirty="0" smtClean="0"/>
              <a:t>May increase in total but per unit remains the same</a:t>
            </a:r>
            <a:endParaRPr lang="en-US" dirty="0"/>
          </a:p>
        </p:txBody>
      </p:sp>
      <p:sp>
        <p:nvSpPr>
          <p:cNvPr id="7" name="Text Placeholder 6"/>
          <p:cNvSpPr>
            <a:spLocks noGrp="1"/>
          </p:cNvSpPr>
          <p:nvPr>
            <p:ph type="body" sz="quarter" idx="3"/>
          </p:nvPr>
        </p:nvSpPr>
        <p:spPr/>
        <p:txBody>
          <a:bodyPr/>
          <a:lstStyle/>
          <a:p>
            <a:r>
              <a:rPr lang="en-US" dirty="0" smtClean="0"/>
              <a:t>Fixed</a:t>
            </a:r>
            <a:endParaRPr lang="en-US" dirty="0"/>
          </a:p>
        </p:txBody>
      </p:sp>
      <p:sp>
        <p:nvSpPr>
          <p:cNvPr id="8" name="Content Placeholder 7"/>
          <p:cNvSpPr>
            <a:spLocks noGrp="1"/>
          </p:cNvSpPr>
          <p:nvPr>
            <p:ph sz="quarter" idx="4"/>
          </p:nvPr>
        </p:nvSpPr>
        <p:spPr/>
        <p:txBody>
          <a:bodyPr/>
          <a:lstStyle/>
          <a:p>
            <a:r>
              <a:rPr lang="en-US" dirty="0" smtClean="0"/>
              <a:t>Remain constant regardless of activity</a:t>
            </a:r>
          </a:p>
          <a:p>
            <a:r>
              <a:rPr lang="en-US" dirty="0" smtClean="0"/>
              <a:t>Total remains the same but per unit cost changes based on activity</a:t>
            </a:r>
            <a:endParaRPr lang="en-US" dirty="0"/>
          </a:p>
        </p:txBody>
      </p:sp>
    </p:spTree>
    <p:extLst>
      <p:ext uri="{BB962C8B-B14F-4D97-AF65-F5344CB8AC3E}">
        <p14:creationId xmlns:p14="http://schemas.microsoft.com/office/powerpoint/2010/main" val="231904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Variable Costs</a:t>
            </a:r>
            <a:endParaRPr lang="en-US" sz="4800" dirty="0"/>
          </a:p>
        </p:txBody>
      </p:sp>
      <p:sp>
        <p:nvSpPr>
          <p:cNvPr id="3" name="Content Placeholder 2"/>
          <p:cNvSpPr>
            <a:spLocks noGrp="1"/>
          </p:cNvSpPr>
          <p:nvPr>
            <p:ph idx="1"/>
          </p:nvPr>
        </p:nvSpPr>
        <p:spPr/>
        <p:txBody>
          <a:bodyPr>
            <a:normAutofit/>
          </a:bodyPr>
          <a:lstStyle/>
          <a:p>
            <a:r>
              <a:rPr lang="en-US" sz="2800" dirty="0" smtClean="0"/>
              <a:t>Costs that change </a:t>
            </a:r>
            <a:r>
              <a:rPr lang="en-US" sz="2800" b="1" dirty="0" smtClean="0"/>
              <a:t>IN TOTAL </a:t>
            </a:r>
            <a:r>
              <a:rPr lang="en-US" sz="2800" dirty="0" smtClean="0"/>
              <a:t>in direct proportion to changes in activity</a:t>
            </a:r>
          </a:p>
          <a:p>
            <a:pPr lvl="1"/>
            <a:r>
              <a:rPr lang="en-US" sz="2400" dirty="0" smtClean="0"/>
              <a:t>Per unit cost remains constant</a:t>
            </a:r>
            <a:endParaRPr lang="en-US" sz="2400" dirty="0"/>
          </a:p>
        </p:txBody>
      </p:sp>
      <p:pic>
        <p:nvPicPr>
          <p:cNvPr id="4" name="Picture 3"/>
          <p:cNvPicPr>
            <a:picLocks noChangeAspect="1"/>
          </p:cNvPicPr>
          <p:nvPr/>
        </p:nvPicPr>
        <p:blipFill>
          <a:blip r:embed="rId2"/>
          <a:stretch>
            <a:fillRect/>
          </a:stretch>
        </p:blipFill>
        <p:spPr>
          <a:xfrm>
            <a:off x="684212" y="3563795"/>
            <a:ext cx="5181600" cy="3091041"/>
          </a:xfrm>
          <a:prstGeom prst="rect">
            <a:avLst/>
          </a:prstGeom>
        </p:spPr>
      </p:pic>
      <p:pic>
        <p:nvPicPr>
          <p:cNvPr id="5" name="Picture 4"/>
          <p:cNvPicPr>
            <a:picLocks noChangeAspect="1"/>
          </p:cNvPicPr>
          <p:nvPr/>
        </p:nvPicPr>
        <p:blipFill>
          <a:blip r:embed="rId3"/>
          <a:stretch>
            <a:fillRect/>
          </a:stretch>
        </p:blipFill>
        <p:spPr>
          <a:xfrm>
            <a:off x="6284625" y="3528961"/>
            <a:ext cx="5060942" cy="3125876"/>
          </a:xfrm>
          <a:prstGeom prst="rect">
            <a:avLst/>
          </a:prstGeom>
        </p:spPr>
      </p:pic>
    </p:spTree>
    <p:extLst>
      <p:ext uri="{BB962C8B-B14F-4D97-AF65-F5344CB8AC3E}">
        <p14:creationId xmlns:p14="http://schemas.microsoft.com/office/powerpoint/2010/main" val="3067251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428" y="413887"/>
            <a:ext cx="9402274" cy="1400530"/>
          </a:xfrm>
        </p:spPr>
        <p:txBody>
          <a:bodyPr anchor="t">
            <a:normAutofit/>
          </a:bodyPr>
          <a:lstStyle/>
          <a:p>
            <a:r>
              <a:rPr lang="en-US" sz="4800" dirty="0" smtClean="0"/>
              <a:t>Fixed Costs</a:t>
            </a:r>
            <a:endParaRPr lang="en-US" sz="4800" dirty="0"/>
          </a:p>
        </p:txBody>
      </p:sp>
      <p:sp>
        <p:nvSpPr>
          <p:cNvPr id="3" name="Content Placeholder 2"/>
          <p:cNvSpPr>
            <a:spLocks noGrp="1"/>
          </p:cNvSpPr>
          <p:nvPr>
            <p:ph idx="1"/>
          </p:nvPr>
        </p:nvSpPr>
        <p:spPr>
          <a:xfrm>
            <a:off x="1095491" y="1371600"/>
            <a:ext cx="8944211" cy="4195481"/>
          </a:xfrm>
        </p:spPr>
        <p:txBody>
          <a:bodyPr>
            <a:normAutofit/>
          </a:bodyPr>
          <a:lstStyle/>
          <a:p>
            <a:r>
              <a:rPr lang="en-US" sz="2800" dirty="0" smtClean="0"/>
              <a:t>Costs that remain the same in total regardless of activity level</a:t>
            </a:r>
          </a:p>
          <a:p>
            <a:pPr lvl="1"/>
            <a:r>
              <a:rPr lang="en-US" sz="2400" dirty="0" smtClean="0"/>
              <a:t>Per unit, fixed costs decrease with increases in activity level</a:t>
            </a:r>
            <a:endParaRPr lang="en-US" sz="2400" dirty="0"/>
          </a:p>
        </p:txBody>
      </p:sp>
      <p:pic>
        <p:nvPicPr>
          <p:cNvPr id="5" name="Picture 4"/>
          <p:cNvPicPr>
            <a:picLocks noChangeAspect="1"/>
          </p:cNvPicPr>
          <p:nvPr/>
        </p:nvPicPr>
        <p:blipFill>
          <a:blip r:embed="rId2"/>
          <a:stretch>
            <a:fillRect/>
          </a:stretch>
        </p:blipFill>
        <p:spPr>
          <a:xfrm>
            <a:off x="1446212" y="3196444"/>
            <a:ext cx="9506174" cy="3240741"/>
          </a:xfrm>
          <a:prstGeom prst="rect">
            <a:avLst/>
          </a:prstGeom>
        </p:spPr>
      </p:pic>
    </p:spTree>
    <p:extLst>
      <p:ext uri="{BB962C8B-B14F-4D97-AF65-F5344CB8AC3E}">
        <p14:creationId xmlns:p14="http://schemas.microsoft.com/office/powerpoint/2010/main" val="200512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vs Period</a:t>
            </a:r>
            <a:endParaRPr lang="en-US" dirty="0"/>
          </a:p>
        </p:txBody>
      </p:sp>
      <p:sp>
        <p:nvSpPr>
          <p:cNvPr id="3" name="Text Placeholder 2"/>
          <p:cNvSpPr>
            <a:spLocks noGrp="1"/>
          </p:cNvSpPr>
          <p:nvPr>
            <p:ph type="body" idx="1"/>
          </p:nvPr>
        </p:nvSpPr>
        <p:spPr/>
        <p:txBody>
          <a:bodyPr/>
          <a:lstStyle/>
          <a:p>
            <a:r>
              <a:rPr lang="en-US" dirty="0" smtClean="0"/>
              <a:t>Manufacturing</a:t>
            </a:r>
            <a:endParaRPr lang="en-US" dirty="0"/>
          </a:p>
        </p:txBody>
      </p:sp>
      <p:sp>
        <p:nvSpPr>
          <p:cNvPr id="4" name="Content Placeholder 3"/>
          <p:cNvSpPr>
            <a:spLocks noGrp="1"/>
          </p:cNvSpPr>
          <p:nvPr>
            <p:ph sz="half" idx="2"/>
          </p:nvPr>
        </p:nvSpPr>
        <p:spPr/>
        <p:txBody>
          <a:bodyPr/>
          <a:lstStyle/>
          <a:p>
            <a:r>
              <a:rPr lang="en-US" dirty="0" smtClean="0"/>
              <a:t>All the costs associated with producing or manufacturing a physical product</a:t>
            </a:r>
          </a:p>
          <a:p>
            <a:pPr lvl="1"/>
            <a:r>
              <a:rPr lang="en-US" dirty="0" smtClean="0"/>
              <a:t>Direct materials</a:t>
            </a:r>
          </a:p>
          <a:p>
            <a:pPr lvl="1"/>
            <a:r>
              <a:rPr lang="en-US" dirty="0" smtClean="0"/>
              <a:t>Direct labor</a:t>
            </a:r>
          </a:p>
          <a:p>
            <a:pPr lvl="1"/>
            <a:r>
              <a:rPr lang="en-US" dirty="0" smtClean="0"/>
              <a:t>Manufacturing overhead</a:t>
            </a:r>
          </a:p>
          <a:p>
            <a:pPr lvl="1"/>
            <a:endParaRPr lang="en-US" dirty="0"/>
          </a:p>
        </p:txBody>
      </p:sp>
      <p:sp>
        <p:nvSpPr>
          <p:cNvPr id="5" name="Text Placeholder 4"/>
          <p:cNvSpPr>
            <a:spLocks noGrp="1"/>
          </p:cNvSpPr>
          <p:nvPr>
            <p:ph type="body" sz="quarter" idx="3"/>
          </p:nvPr>
        </p:nvSpPr>
        <p:spPr/>
        <p:txBody>
          <a:bodyPr/>
          <a:lstStyle/>
          <a:p>
            <a:r>
              <a:rPr lang="en-US" dirty="0" smtClean="0"/>
              <a:t>nonmanufacturing</a:t>
            </a:r>
            <a:endParaRPr lang="en-US" dirty="0"/>
          </a:p>
        </p:txBody>
      </p:sp>
      <p:sp>
        <p:nvSpPr>
          <p:cNvPr id="6" name="Content Placeholder 5"/>
          <p:cNvSpPr>
            <a:spLocks noGrp="1"/>
          </p:cNvSpPr>
          <p:nvPr>
            <p:ph sz="quarter" idx="4"/>
          </p:nvPr>
        </p:nvSpPr>
        <p:spPr/>
        <p:txBody>
          <a:bodyPr/>
          <a:lstStyle/>
          <a:p>
            <a:r>
              <a:rPr lang="en-US" dirty="0" smtClean="0"/>
              <a:t>Costs associated with running the business</a:t>
            </a:r>
          </a:p>
          <a:p>
            <a:pPr lvl="1"/>
            <a:r>
              <a:rPr lang="en-US" dirty="0" smtClean="0"/>
              <a:t>Marketing or selling expenses</a:t>
            </a:r>
          </a:p>
          <a:p>
            <a:pPr lvl="1"/>
            <a:r>
              <a:rPr lang="en-US" dirty="0" smtClean="0"/>
              <a:t>General and administrative expenses</a:t>
            </a:r>
            <a:endParaRPr lang="en-US" dirty="0"/>
          </a:p>
        </p:txBody>
      </p:sp>
    </p:spTree>
    <p:extLst>
      <p:ext uri="{BB962C8B-B14F-4D97-AF65-F5344CB8AC3E}">
        <p14:creationId xmlns:p14="http://schemas.microsoft.com/office/powerpoint/2010/main" val="26655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vs Indirect</a:t>
            </a:r>
            <a:endParaRPr lang="en-US" dirty="0"/>
          </a:p>
        </p:txBody>
      </p:sp>
      <p:sp>
        <p:nvSpPr>
          <p:cNvPr id="9" name="Text Placeholder 8"/>
          <p:cNvSpPr>
            <a:spLocks noGrp="1"/>
          </p:cNvSpPr>
          <p:nvPr>
            <p:ph type="body" idx="1"/>
          </p:nvPr>
        </p:nvSpPr>
        <p:spPr/>
        <p:txBody>
          <a:bodyPr/>
          <a:lstStyle/>
          <a:p>
            <a:r>
              <a:rPr lang="en-US" dirty="0" smtClean="0"/>
              <a:t>Direct</a:t>
            </a:r>
            <a:endParaRPr lang="en-US" dirty="0"/>
          </a:p>
        </p:txBody>
      </p:sp>
      <p:sp>
        <p:nvSpPr>
          <p:cNvPr id="10" name="Content Placeholder 9"/>
          <p:cNvSpPr>
            <a:spLocks noGrp="1"/>
          </p:cNvSpPr>
          <p:nvPr>
            <p:ph sz="half" idx="2"/>
          </p:nvPr>
        </p:nvSpPr>
        <p:spPr/>
        <p:txBody>
          <a:bodyPr/>
          <a:lstStyle/>
          <a:p>
            <a:r>
              <a:rPr lang="en-US" dirty="0" smtClean="0"/>
              <a:t>Directly and reasonably traced</a:t>
            </a:r>
          </a:p>
          <a:p>
            <a:pPr lvl="1"/>
            <a:r>
              <a:rPr lang="en-US" dirty="0" smtClean="0"/>
              <a:t>Tuition and books	</a:t>
            </a:r>
            <a:endParaRPr lang="en-US" dirty="0"/>
          </a:p>
        </p:txBody>
      </p:sp>
      <p:sp>
        <p:nvSpPr>
          <p:cNvPr id="11" name="Text Placeholder 10"/>
          <p:cNvSpPr>
            <a:spLocks noGrp="1"/>
          </p:cNvSpPr>
          <p:nvPr>
            <p:ph type="body" sz="quarter" idx="3"/>
          </p:nvPr>
        </p:nvSpPr>
        <p:spPr/>
        <p:txBody>
          <a:bodyPr/>
          <a:lstStyle/>
          <a:p>
            <a:r>
              <a:rPr lang="en-US" dirty="0" smtClean="0"/>
              <a:t>indirect</a:t>
            </a:r>
            <a:endParaRPr lang="en-US" dirty="0"/>
          </a:p>
        </p:txBody>
      </p:sp>
      <p:sp>
        <p:nvSpPr>
          <p:cNvPr id="12" name="Content Placeholder 11"/>
          <p:cNvSpPr>
            <a:spLocks noGrp="1"/>
          </p:cNvSpPr>
          <p:nvPr>
            <p:ph sz="quarter" idx="4"/>
          </p:nvPr>
        </p:nvSpPr>
        <p:spPr/>
        <p:txBody>
          <a:bodyPr/>
          <a:lstStyle/>
          <a:p>
            <a:r>
              <a:rPr lang="en-US" dirty="0" smtClean="0"/>
              <a:t>Cannot be traced</a:t>
            </a:r>
          </a:p>
          <a:p>
            <a:r>
              <a:rPr lang="en-US" dirty="0" smtClean="0"/>
              <a:t>Not worth the effort of tracing</a:t>
            </a:r>
          </a:p>
          <a:p>
            <a:pPr lvl="1"/>
            <a:r>
              <a:rPr lang="en-US" dirty="0" smtClean="0"/>
              <a:t>Gas to get to class</a:t>
            </a:r>
          </a:p>
          <a:p>
            <a:pPr lvl="1"/>
            <a:r>
              <a:rPr lang="en-US" dirty="0" smtClean="0"/>
              <a:t>Supplies</a:t>
            </a:r>
            <a:endParaRPr lang="en-US" dirty="0"/>
          </a:p>
        </p:txBody>
      </p:sp>
    </p:spTree>
    <p:extLst>
      <p:ext uri="{BB962C8B-B14F-4D97-AF65-F5344CB8AC3E}">
        <p14:creationId xmlns:p14="http://schemas.microsoft.com/office/powerpoint/2010/main" val="14058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Materials</a:t>
            </a:r>
            <a:endParaRPr lang="en-US" dirty="0"/>
          </a:p>
        </p:txBody>
      </p:sp>
      <p:sp>
        <p:nvSpPr>
          <p:cNvPr id="3" name="Content Placeholder 2"/>
          <p:cNvSpPr>
            <a:spLocks noGrp="1"/>
          </p:cNvSpPr>
          <p:nvPr>
            <p:ph idx="1"/>
          </p:nvPr>
        </p:nvSpPr>
        <p:spPr/>
        <p:txBody>
          <a:bodyPr/>
          <a:lstStyle/>
          <a:p>
            <a:r>
              <a:rPr lang="en-US" dirty="0" smtClean="0"/>
              <a:t>Material inputs that can be tied directly to a job</a:t>
            </a:r>
          </a:p>
          <a:p>
            <a:r>
              <a:rPr lang="en-US" dirty="0" smtClean="0"/>
              <a:t>Building a house:</a:t>
            </a:r>
          </a:p>
          <a:p>
            <a:pPr lvl="1"/>
            <a:r>
              <a:rPr lang="en-US" dirty="0" smtClean="0"/>
              <a:t>Drywall</a:t>
            </a:r>
          </a:p>
          <a:p>
            <a:pPr lvl="1"/>
            <a:r>
              <a:rPr lang="en-US" dirty="0" smtClean="0"/>
              <a:t>Lumber</a:t>
            </a:r>
          </a:p>
          <a:p>
            <a:pPr lvl="1"/>
            <a:r>
              <a:rPr lang="en-US" dirty="0" smtClean="0"/>
              <a:t>Fixtures</a:t>
            </a:r>
          </a:p>
          <a:p>
            <a:pPr lvl="1"/>
            <a:r>
              <a:rPr lang="en-US" dirty="0" smtClean="0"/>
              <a:t>Appliances</a:t>
            </a:r>
            <a:endParaRPr lang="en-US" dirty="0"/>
          </a:p>
        </p:txBody>
      </p:sp>
    </p:spTree>
    <p:extLst>
      <p:ext uri="{BB962C8B-B14F-4D97-AF65-F5344CB8AC3E}">
        <p14:creationId xmlns:p14="http://schemas.microsoft.com/office/powerpoint/2010/main" val="1757665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Labor</a:t>
            </a:r>
            <a:endParaRPr lang="en-US" dirty="0"/>
          </a:p>
        </p:txBody>
      </p:sp>
      <p:sp>
        <p:nvSpPr>
          <p:cNvPr id="3" name="Content Placeholder 2"/>
          <p:cNvSpPr>
            <a:spLocks noGrp="1"/>
          </p:cNvSpPr>
          <p:nvPr>
            <p:ph idx="1"/>
          </p:nvPr>
        </p:nvSpPr>
        <p:spPr/>
        <p:txBody>
          <a:bodyPr/>
          <a:lstStyle/>
          <a:p>
            <a:r>
              <a:rPr lang="en-US" dirty="0" smtClean="0"/>
              <a:t>Hands on work that goes directly into producing a product</a:t>
            </a:r>
          </a:p>
          <a:p>
            <a:r>
              <a:rPr lang="en-US" dirty="0" smtClean="0"/>
              <a:t>Building a house</a:t>
            </a:r>
          </a:p>
          <a:p>
            <a:pPr lvl="1"/>
            <a:r>
              <a:rPr lang="en-US" dirty="0" smtClean="0"/>
              <a:t>Plumbing</a:t>
            </a:r>
          </a:p>
          <a:p>
            <a:pPr lvl="1"/>
            <a:r>
              <a:rPr lang="en-US" dirty="0" smtClean="0"/>
              <a:t>Framing the home</a:t>
            </a:r>
            <a:endParaRPr lang="en-US" dirty="0"/>
          </a:p>
        </p:txBody>
      </p:sp>
    </p:spTree>
    <p:extLst>
      <p:ext uri="{BB962C8B-B14F-4D97-AF65-F5344CB8AC3E}">
        <p14:creationId xmlns:p14="http://schemas.microsoft.com/office/powerpoint/2010/main" val="378762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Manufacturing Overhead</a:t>
            </a:r>
            <a:endParaRPr lang="en-US" dirty="0"/>
          </a:p>
        </p:txBody>
      </p:sp>
      <p:sp>
        <p:nvSpPr>
          <p:cNvPr id="3" name="Content Placeholder 2"/>
          <p:cNvSpPr>
            <a:spLocks noGrp="1"/>
          </p:cNvSpPr>
          <p:nvPr>
            <p:ph idx="1"/>
          </p:nvPr>
        </p:nvSpPr>
        <p:spPr/>
        <p:txBody>
          <a:bodyPr/>
          <a:lstStyle/>
          <a:p>
            <a:r>
              <a:rPr lang="en-US" dirty="0" smtClean="0"/>
              <a:t>All manufacturing costs other than direct materials and direct labor</a:t>
            </a:r>
          </a:p>
          <a:p>
            <a:r>
              <a:rPr lang="en-US" dirty="0" smtClean="0"/>
              <a:t>“Indirect” costs</a:t>
            </a:r>
          </a:p>
          <a:p>
            <a:r>
              <a:rPr lang="en-US" dirty="0" smtClean="0"/>
              <a:t>Building a home</a:t>
            </a:r>
          </a:p>
          <a:p>
            <a:pPr lvl="1"/>
            <a:r>
              <a:rPr lang="en-US" dirty="0" smtClean="0"/>
              <a:t>Insurance</a:t>
            </a:r>
          </a:p>
          <a:p>
            <a:pPr lvl="1"/>
            <a:r>
              <a:rPr lang="en-US" dirty="0" smtClean="0"/>
              <a:t>Depreciation on equipment</a:t>
            </a:r>
          </a:p>
          <a:p>
            <a:pPr lvl="1"/>
            <a:r>
              <a:rPr lang="en-US" dirty="0" smtClean="0"/>
              <a:t>Supplies or overhead such as screws, nails, etc.</a:t>
            </a:r>
            <a:endParaRPr lang="en-US" dirty="0"/>
          </a:p>
        </p:txBody>
      </p:sp>
    </p:spTree>
    <p:extLst>
      <p:ext uri="{BB962C8B-B14F-4D97-AF65-F5344CB8AC3E}">
        <p14:creationId xmlns:p14="http://schemas.microsoft.com/office/powerpoint/2010/main" val="326049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Chapter Objectives</a:t>
            </a:r>
            <a:endParaRPr lang="en-US" dirty="0"/>
          </a:p>
        </p:txBody>
      </p:sp>
      <p:sp>
        <p:nvSpPr>
          <p:cNvPr id="14" name="Content Placeholder 13"/>
          <p:cNvSpPr>
            <a:spLocks noGrp="1"/>
          </p:cNvSpPr>
          <p:nvPr>
            <p:ph idx="1"/>
          </p:nvPr>
        </p:nvSpPr>
        <p:spPr/>
        <p:txBody>
          <a:bodyPr/>
          <a:lstStyle/>
          <a:p>
            <a:r>
              <a:rPr lang="en-US" dirty="0" smtClean="0"/>
              <a:t>Differences between Managerial and Financial Accounting</a:t>
            </a:r>
            <a:endParaRPr lang="en-US" dirty="0"/>
          </a:p>
          <a:p>
            <a:r>
              <a:rPr lang="en-US" dirty="0" smtClean="0"/>
              <a:t>How does managerial accounting support the key functions of management</a:t>
            </a:r>
            <a:endParaRPr lang="en-US" dirty="0"/>
          </a:p>
          <a:p>
            <a:r>
              <a:rPr lang="en-US" dirty="0" smtClean="0"/>
              <a:t>Understand the role of ethics, internal controls and Sarbanes-Oxley</a:t>
            </a:r>
          </a:p>
          <a:p>
            <a:r>
              <a:rPr lang="en-US" dirty="0" smtClean="0"/>
              <a:t>Define and understand the different types of cost</a:t>
            </a:r>
            <a:endParaRPr lang="en-US"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3" y="1219200"/>
            <a:ext cx="10360501" cy="4944869"/>
          </a:xfrm>
        </p:spPr>
        <p:txBody>
          <a:bodyPr/>
          <a:lstStyle/>
          <a:p>
            <a:r>
              <a:rPr lang="en-US" sz="5400" dirty="0" smtClean="0"/>
              <a:t>PRIME COSTS</a:t>
            </a:r>
          </a:p>
          <a:p>
            <a:r>
              <a:rPr lang="en-US" sz="3600" dirty="0" smtClean="0"/>
              <a:t>Direct Materials + Direct Labor</a:t>
            </a:r>
          </a:p>
          <a:p>
            <a:pPr lvl="1"/>
            <a:r>
              <a:rPr lang="en-US" sz="2800" dirty="0" smtClean="0"/>
              <a:t>Primary parts of the product</a:t>
            </a:r>
          </a:p>
          <a:p>
            <a:pPr lvl="1"/>
            <a:endParaRPr lang="en-US" dirty="0"/>
          </a:p>
          <a:p>
            <a:r>
              <a:rPr lang="en-US" sz="5400" dirty="0" smtClean="0"/>
              <a:t>CONVERSION COSTS</a:t>
            </a:r>
          </a:p>
          <a:p>
            <a:pPr lvl="1"/>
            <a:r>
              <a:rPr lang="en-US" sz="3600" dirty="0" smtClean="0"/>
              <a:t>Direct Labor  + Manufacturing Overhead</a:t>
            </a:r>
          </a:p>
          <a:p>
            <a:pPr lvl="2"/>
            <a:r>
              <a:rPr lang="en-US" sz="2400" dirty="0" smtClean="0"/>
              <a:t>What it takes to </a:t>
            </a:r>
            <a:r>
              <a:rPr lang="en-US" sz="2400" dirty="0" err="1" smtClean="0"/>
              <a:t>transrform</a:t>
            </a:r>
            <a:r>
              <a:rPr lang="en-US" sz="2400" dirty="0" smtClean="0"/>
              <a:t> or convert materials into a finished product</a:t>
            </a:r>
          </a:p>
          <a:p>
            <a:endParaRPr lang="en-US" dirty="0"/>
          </a:p>
        </p:txBody>
      </p:sp>
    </p:spTree>
    <p:extLst>
      <p:ext uri="{BB962C8B-B14F-4D97-AF65-F5344CB8AC3E}">
        <p14:creationId xmlns:p14="http://schemas.microsoft.com/office/powerpoint/2010/main" val="173885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979612" y="152400"/>
            <a:ext cx="8382000" cy="6509426"/>
          </a:xfrm>
          <a:prstGeom prst="rect">
            <a:avLst/>
          </a:prstGeom>
        </p:spPr>
      </p:pic>
    </p:spTree>
    <p:extLst>
      <p:ext uri="{BB962C8B-B14F-4D97-AF65-F5344CB8AC3E}">
        <p14:creationId xmlns:p14="http://schemas.microsoft.com/office/powerpoint/2010/main" val="3853055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36160" y="533400"/>
            <a:ext cx="10468452" cy="5992674"/>
          </a:xfrm>
          <a:prstGeom prst="rect">
            <a:avLst/>
          </a:prstGeom>
        </p:spPr>
      </p:pic>
    </p:spTree>
    <p:extLst>
      <p:ext uri="{BB962C8B-B14F-4D97-AF65-F5344CB8AC3E}">
        <p14:creationId xmlns:p14="http://schemas.microsoft.com/office/powerpoint/2010/main" val="2313351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vs Irrelevant Costs</a:t>
            </a:r>
            <a:endParaRPr lang="en-US" dirty="0"/>
          </a:p>
        </p:txBody>
      </p:sp>
      <p:sp>
        <p:nvSpPr>
          <p:cNvPr id="3" name="Text Placeholder 2"/>
          <p:cNvSpPr>
            <a:spLocks noGrp="1"/>
          </p:cNvSpPr>
          <p:nvPr>
            <p:ph type="body" idx="1"/>
          </p:nvPr>
        </p:nvSpPr>
        <p:spPr/>
        <p:txBody>
          <a:bodyPr/>
          <a:lstStyle/>
          <a:p>
            <a:r>
              <a:rPr lang="en-US" dirty="0" smtClean="0"/>
              <a:t>Relevant</a:t>
            </a:r>
            <a:endParaRPr lang="en-US" dirty="0"/>
          </a:p>
        </p:txBody>
      </p:sp>
      <p:sp>
        <p:nvSpPr>
          <p:cNvPr id="4" name="Content Placeholder 3"/>
          <p:cNvSpPr>
            <a:spLocks noGrp="1"/>
          </p:cNvSpPr>
          <p:nvPr>
            <p:ph sz="half" idx="2"/>
          </p:nvPr>
        </p:nvSpPr>
        <p:spPr/>
        <p:txBody>
          <a:bodyPr/>
          <a:lstStyle/>
          <a:p>
            <a:r>
              <a:rPr lang="en-US" dirty="0" smtClean="0"/>
              <a:t>Potential to influence a decision</a:t>
            </a:r>
          </a:p>
          <a:p>
            <a:r>
              <a:rPr lang="en-US" dirty="0" smtClean="0"/>
              <a:t>Occur in the future</a:t>
            </a:r>
          </a:p>
          <a:p>
            <a:r>
              <a:rPr lang="en-US" dirty="0" smtClean="0"/>
              <a:t>Differ between various alternatives</a:t>
            </a:r>
          </a:p>
        </p:txBody>
      </p:sp>
      <p:sp>
        <p:nvSpPr>
          <p:cNvPr id="5" name="Text Placeholder 4"/>
          <p:cNvSpPr>
            <a:spLocks noGrp="1"/>
          </p:cNvSpPr>
          <p:nvPr>
            <p:ph type="body" sz="quarter" idx="3"/>
          </p:nvPr>
        </p:nvSpPr>
        <p:spPr/>
        <p:txBody>
          <a:bodyPr/>
          <a:lstStyle/>
          <a:p>
            <a:r>
              <a:rPr lang="en-US" dirty="0" smtClean="0"/>
              <a:t>irrelevant</a:t>
            </a:r>
            <a:endParaRPr lang="en-US" dirty="0"/>
          </a:p>
        </p:txBody>
      </p:sp>
      <p:sp>
        <p:nvSpPr>
          <p:cNvPr id="6" name="Content Placeholder 5"/>
          <p:cNvSpPr>
            <a:spLocks noGrp="1"/>
          </p:cNvSpPr>
          <p:nvPr>
            <p:ph sz="quarter" idx="4"/>
          </p:nvPr>
        </p:nvSpPr>
        <p:spPr/>
        <p:txBody>
          <a:bodyPr/>
          <a:lstStyle/>
          <a:p>
            <a:r>
              <a:rPr lang="en-US" dirty="0" smtClean="0"/>
              <a:t>Will not influence a decision</a:t>
            </a:r>
          </a:p>
          <a:p>
            <a:r>
              <a:rPr lang="en-US" dirty="0" smtClean="0"/>
              <a:t>Sunk costs – costs that are already incurred</a:t>
            </a:r>
          </a:p>
          <a:p>
            <a:endParaRPr lang="en-US" dirty="0"/>
          </a:p>
        </p:txBody>
      </p:sp>
    </p:spTree>
    <p:extLst>
      <p:ext uri="{BB962C8B-B14F-4D97-AF65-F5344CB8AC3E}">
        <p14:creationId xmlns:p14="http://schemas.microsoft.com/office/powerpoint/2010/main" val="3852993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2" y="3048000"/>
            <a:ext cx="10360501" cy="1223963"/>
          </a:xfrm>
        </p:spPr>
        <p:txBody>
          <a:bodyPr/>
          <a:lstStyle/>
          <a:p>
            <a:r>
              <a:rPr lang="en-US" dirty="0" smtClean="0"/>
              <a:t>Why are ethics important to accounting?</a:t>
            </a:r>
            <a:endParaRPr lang="en-US" dirty="0"/>
          </a:p>
        </p:txBody>
      </p:sp>
      <p:sp>
        <p:nvSpPr>
          <p:cNvPr id="3" name="Content Placeholder 2"/>
          <p:cNvSpPr>
            <a:spLocks noGrp="1"/>
          </p:cNvSpPr>
          <p:nvPr>
            <p:ph idx="1"/>
          </p:nvPr>
        </p:nvSpPr>
        <p:spPr>
          <a:xfrm>
            <a:off x="1370012" y="4475160"/>
            <a:ext cx="10360501" cy="4462272"/>
          </a:xfrm>
        </p:spPr>
        <p:txBody>
          <a:bodyPr/>
          <a:lstStyle/>
          <a:p>
            <a:r>
              <a:rPr lang="en-US" dirty="0"/>
              <a:t>Provide an ethical and respectful work environment</a:t>
            </a:r>
          </a:p>
          <a:p>
            <a:r>
              <a:rPr lang="en-US" dirty="0" smtClean="0"/>
              <a:t>Provide accurate and fair information for investors</a:t>
            </a:r>
          </a:p>
          <a:p>
            <a:endParaRPr lang="en-US" dirty="0" smtClean="0"/>
          </a:p>
        </p:txBody>
      </p:sp>
      <p:sp>
        <p:nvSpPr>
          <p:cNvPr id="4" name="Rounded Rectangle 3"/>
          <p:cNvSpPr/>
          <p:nvPr/>
        </p:nvSpPr>
        <p:spPr>
          <a:xfrm>
            <a:off x="2816462" y="609264"/>
            <a:ext cx="7467600" cy="2337137"/>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400" dirty="0">
                <a:latin typeface="Arial" pitchFamily="34" charset="0"/>
                <a:cs typeface="Arial" pitchFamily="34" charset="0"/>
              </a:rPr>
              <a:t>Ethics refers to the standards of conduct for judging right from wrong, honest from dishonest, and fair from unfair. Many situations in business require accountants and managers to weigh the pros and cons of alternatives before making final decisions.</a:t>
            </a:r>
          </a:p>
        </p:txBody>
      </p:sp>
      <p:sp>
        <p:nvSpPr>
          <p:cNvPr id="5" name="Content Placeholder 2"/>
          <p:cNvSpPr txBox="1">
            <a:spLocks/>
          </p:cNvSpPr>
          <p:nvPr/>
        </p:nvSpPr>
        <p:spPr>
          <a:xfrm>
            <a:off x="1370012" y="5638800"/>
            <a:ext cx="8735325" cy="1752600"/>
          </a:xfrm>
          <a:prstGeom prst="rect">
            <a:avLst/>
          </a:prstGeom>
        </p:spPr>
        <p:txBody>
          <a:bodyPr vert="horz" lIns="121899" tIns="60949" rIns="121899" bIns="60949" rtlCol="0">
            <a:normAutofit/>
          </a:bodyPr>
          <a:lst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a:lstStyle>
          <a:p>
            <a:r>
              <a:rPr lang="en-US" sz="4400" dirty="0" smtClean="0">
                <a:hlinkClick r:id="rId3"/>
              </a:rPr>
              <a:t>ENRON SCANDAL</a:t>
            </a:r>
            <a:endParaRPr lang="en-US" sz="4400" dirty="0" smtClean="0"/>
          </a:p>
          <a:p>
            <a:endParaRPr lang="en-US" dirty="0"/>
          </a:p>
        </p:txBody>
      </p:sp>
    </p:spTree>
    <p:extLst>
      <p:ext uri="{BB962C8B-B14F-4D97-AF65-F5344CB8AC3E}">
        <p14:creationId xmlns:p14="http://schemas.microsoft.com/office/powerpoint/2010/main" val="346077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Sarbanes Oxley (SOX) Act of 2002</a:t>
            </a:r>
            <a:endParaRPr lang="en-US" dirty="0"/>
          </a:p>
        </p:txBody>
      </p:sp>
      <p:sp>
        <p:nvSpPr>
          <p:cNvPr id="2" name="Content Placeholder 1"/>
          <p:cNvSpPr>
            <a:spLocks noGrp="1"/>
          </p:cNvSpPr>
          <p:nvPr>
            <p:ph idx="1"/>
          </p:nvPr>
        </p:nvSpPr>
        <p:spPr/>
        <p:txBody>
          <a:bodyPr/>
          <a:lstStyle/>
          <a:p>
            <a:r>
              <a:rPr lang="en-US" dirty="0" smtClean="0"/>
              <a:t>Renew investor confidence</a:t>
            </a:r>
          </a:p>
          <a:p>
            <a:r>
              <a:rPr lang="en-US" dirty="0" smtClean="0"/>
              <a:t>Reduce the opportunity for error and fraud</a:t>
            </a:r>
          </a:p>
          <a:p>
            <a:r>
              <a:rPr lang="en-US" dirty="0" smtClean="0"/>
              <a:t>Counteract the incentive to commit fraud</a:t>
            </a:r>
          </a:p>
          <a:p>
            <a:pPr lvl="1"/>
            <a:r>
              <a:rPr lang="en-US" dirty="0" smtClean="0"/>
              <a:t>Stiffer monetary penalties</a:t>
            </a:r>
          </a:p>
          <a:p>
            <a:pPr lvl="1"/>
            <a:r>
              <a:rPr lang="en-US" dirty="0" smtClean="0"/>
              <a:t>Potential jail time</a:t>
            </a:r>
          </a:p>
          <a:p>
            <a:r>
              <a:rPr lang="en-US" dirty="0" smtClean="0"/>
              <a:t>Emphasize the character of managers and employees</a:t>
            </a:r>
          </a:p>
          <a:p>
            <a:pPr lvl="1"/>
            <a:r>
              <a:rPr lang="en-US" dirty="0" smtClean="0"/>
              <a:t>Code of ethics</a:t>
            </a:r>
          </a:p>
          <a:p>
            <a:pPr lvl="1"/>
            <a:r>
              <a:rPr lang="en-US" dirty="0" smtClean="0"/>
              <a:t>Confidential tip lines</a:t>
            </a:r>
          </a:p>
          <a:p>
            <a:pPr lvl="1"/>
            <a:r>
              <a:rPr lang="en-US" dirty="0" smtClean="0"/>
              <a:t>Whistle blower protection</a:t>
            </a:r>
            <a:endParaRPr lang="en-US" dirty="0"/>
          </a:p>
        </p:txBody>
      </p:sp>
    </p:spTree>
    <p:extLst>
      <p:ext uri="{BB962C8B-B14F-4D97-AF65-F5344CB8AC3E}">
        <p14:creationId xmlns:p14="http://schemas.microsoft.com/office/powerpoint/2010/main" val="42649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Sarbanes Oxley (SOX) Act of 2002</a:t>
            </a:r>
          </a:p>
        </p:txBody>
      </p:sp>
      <p:sp>
        <p:nvSpPr>
          <p:cNvPr id="3" name="Content Placeholder 2"/>
          <p:cNvSpPr>
            <a:spLocks noGrp="1"/>
          </p:cNvSpPr>
          <p:nvPr>
            <p:ph idx="1"/>
          </p:nvPr>
        </p:nvSpPr>
        <p:spPr/>
        <p:txBody>
          <a:bodyPr>
            <a:normAutofit lnSpcReduction="10000"/>
          </a:bodyPr>
          <a:lstStyle/>
          <a:p>
            <a:r>
              <a:rPr lang="en-US" dirty="0" smtClean="0"/>
              <a:t>Intends to reduce opportunities for error and fraud</a:t>
            </a:r>
          </a:p>
          <a:p>
            <a:pPr lvl="1"/>
            <a:r>
              <a:rPr lang="en-US" dirty="0" smtClean="0"/>
              <a:t>Management must review all internal controls and issue reports on the effectiveness of controls</a:t>
            </a:r>
          </a:p>
          <a:p>
            <a:r>
              <a:rPr lang="en-US" dirty="0" smtClean="0"/>
              <a:t>Incentives for committing fraud</a:t>
            </a:r>
          </a:p>
          <a:p>
            <a:pPr lvl="1"/>
            <a:r>
              <a:rPr lang="en-US" dirty="0" smtClean="0"/>
              <a:t>Stiffer penalties (both monetary and jail time) for committing fraud</a:t>
            </a:r>
          </a:p>
          <a:p>
            <a:pPr lvl="1"/>
            <a:r>
              <a:rPr lang="en-US" dirty="0" smtClean="0"/>
              <a:t>Cannot be avoided by filing bankruptcy</a:t>
            </a:r>
          </a:p>
          <a:p>
            <a:r>
              <a:rPr lang="en-US" dirty="0" smtClean="0"/>
              <a:t>Character of Managers and Employees</a:t>
            </a:r>
          </a:p>
          <a:p>
            <a:pPr lvl="1"/>
            <a:r>
              <a:rPr lang="en-US" dirty="0" smtClean="0"/>
              <a:t>Companies must adopt a code of ethics for senior financial officers</a:t>
            </a:r>
          </a:p>
          <a:p>
            <a:pPr lvl="1"/>
            <a:r>
              <a:rPr lang="en-US" dirty="0" smtClean="0"/>
              <a:t>Audit committees must create tip lines for employees to use</a:t>
            </a:r>
          </a:p>
          <a:p>
            <a:pPr lvl="1"/>
            <a:r>
              <a:rPr lang="en-US" dirty="0" smtClean="0"/>
              <a:t>Federal employees receive whistle-blower protection</a:t>
            </a:r>
            <a:endParaRPr lang="en-US" dirty="0"/>
          </a:p>
        </p:txBody>
      </p:sp>
    </p:spTree>
    <p:extLst>
      <p:ext uri="{BB962C8B-B14F-4D97-AF65-F5344CB8AC3E}">
        <p14:creationId xmlns:p14="http://schemas.microsoft.com/office/powerpoint/2010/main" val="308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Sustainability Accounting</a:t>
            </a:r>
            <a:endParaRPr lang="en-US" dirty="0"/>
          </a:p>
        </p:txBody>
      </p:sp>
      <p:sp>
        <p:nvSpPr>
          <p:cNvPr id="2" name="Content Placeholder 1"/>
          <p:cNvSpPr>
            <a:spLocks noGrp="1"/>
          </p:cNvSpPr>
          <p:nvPr>
            <p:ph idx="1"/>
          </p:nvPr>
        </p:nvSpPr>
        <p:spPr/>
        <p:txBody>
          <a:bodyPr/>
          <a:lstStyle/>
          <a:p>
            <a:r>
              <a:rPr lang="en-US" dirty="0" smtClean="0"/>
              <a:t>Ability to meet the needs of today without sacrificing the ability of future generations to meet their own needs</a:t>
            </a:r>
          </a:p>
          <a:p>
            <a:endParaRPr lang="en-US" dirty="0"/>
          </a:p>
          <a:p>
            <a:r>
              <a:rPr lang="en-US" dirty="0" smtClean="0"/>
              <a:t>Triple Bottom Line (3 P’s)</a:t>
            </a:r>
          </a:p>
          <a:p>
            <a:pPr lvl="1"/>
            <a:r>
              <a:rPr lang="en-US" dirty="0" smtClean="0"/>
              <a:t>People</a:t>
            </a:r>
          </a:p>
          <a:p>
            <a:pPr lvl="1"/>
            <a:r>
              <a:rPr lang="en-US" dirty="0" smtClean="0"/>
              <a:t>Profit</a:t>
            </a:r>
          </a:p>
          <a:p>
            <a:pPr lvl="1"/>
            <a:r>
              <a:rPr lang="en-US" dirty="0" smtClean="0"/>
              <a:t>Planet</a:t>
            </a:r>
            <a:endParaRPr lang="en-US" dirty="0"/>
          </a:p>
        </p:txBody>
      </p:sp>
    </p:spTree>
    <p:extLst>
      <p:ext uri="{BB962C8B-B14F-4D97-AF65-F5344CB8AC3E}">
        <p14:creationId xmlns:p14="http://schemas.microsoft.com/office/powerpoint/2010/main" val="2672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Managerial Accounting?</a:t>
            </a:r>
            <a:endParaRPr lang="en-US" dirty="0"/>
          </a:p>
        </p:txBody>
      </p:sp>
      <p:sp>
        <p:nvSpPr>
          <p:cNvPr id="7" name="Oval 6"/>
          <p:cNvSpPr/>
          <p:nvPr/>
        </p:nvSpPr>
        <p:spPr>
          <a:xfrm>
            <a:off x="3808412" y="1676400"/>
            <a:ext cx="4648200" cy="1524000"/>
          </a:xfrm>
          <a:prstGeom prst="ellipse">
            <a:avLst/>
          </a:prstGeom>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defRPr/>
            </a:pPr>
            <a:r>
              <a:rPr lang="en-US" sz="3200" dirty="0">
                <a:latin typeface="Arial" pitchFamily="34" charset="0"/>
                <a:cs typeface="Arial" pitchFamily="34" charset="0"/>
              </a:rPr>
              <a:t>Decision-Making Orientation</a:t>
            </a:r>
          </a:p>
        </p:txBody>
      </p:sp>
      <p:sp>
        <p:nvSpPr>
          <p:cNvPr id="8" name="Rounded Rectangle 7"/>
          <p:cNvSpPr/>
          <p:nvPr/>
        </p:nvSpPr>
        <p:spPr>
          <a:xfrm>
            <a:off x="1903412" y="3962400"/>
            <a:ext cx="8458200" cy="2209800"/>
          </a:xfrm>
          <a:prstGeom prst="roundRect">
            <a:avLst/>
          </a:prstGeom>
          <a:solidFill>
            <a:schemeClr val="accent4">
              <a:lumMod val="20000"/>
              <a:lumOff val="80000"/>
            </a:schemeClr>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2800" dirty="0">
                <a:solidFill>
                  <a:schemeClr val="bg1"/>
                </a:solidFill>
                <a:latin typeface="Arial" pitchFamily="34" charset="0"/>
                <a:cs typeface="Arial" pitchFamily="34" charset="0"/>
              </a:rPr>
              <a:t>The purpose of managerial accounting is to provide useful information to </a:t>
            </a:r>
            <a:r>
              <a:rPr lang="en-US" sz="2800" dirty="0">
                <a:solidFill>
                  <a:srgbClr val="FF0000"/>
                </a:solidFill>
                <a:latin typeface="Arial" pitchFamily="34" charset="0"/>
                <a:cs typeface="Arial" pitchFamily="34" charset="0"/>
              </a:rPr>
              <a:t>internal managers </a:t>
            </a:r>
            <a:r>
              <a:rPr lang="en-US" sz="2800" dirty="0">
                <a:solidFill>
                  <a:schemeClr val="bg1"/>
                </a:solidFill>
                <a:latin typeface="Arial" pitchFamily="34" charset="0"/>
                <a:cs typeface="Arial" pitchFamily="34" charset="0"/>
              </a:rPr>
              <a:t>to help them </a:t>
            </a:r>
            <a:r>
              <a:rPr lang="en-US" sz="2800" dirty="0">
                <a:solidFill>
                  <a:srgbClr val="FF0000"/>
                </a:solidFill>
                <a:latin typeface="Arial" pitchFamily="34" charset="0"/>
                <a:cs typeface="Arial" pitchFamily="34" charset="0"/>
              </a:rPr>
              <a:t>make </a:t>
            </a:r>
            <a:r>
              <a:rPr lang="en-US" sz="2800" dirty="0" smtClean="0">
                <a:solidFill>
                  <a:srgbClr val="FF0000"/>
                </a:solidFill>
                <a:latin typeface="Arial" pitchFamily="34" charset="0"/>
                <a:cs typeface="Arial" pitchFamily="34" charset="0"/>
              </a:rPr>
              <a:t>decisions.</a:t>
            </a:r>
            <a:endParaRPr lang="en-US" sz="2800" dirty="0">
              <a:solidFill>
                <a:schemeClr val="bg1"/>
              </a:solidFill>
              <a:latin typeface="Arial" pitchFamily="34" charset="0"/>
              <a:cs typeface="Arial" pitchFamily="34" charset="0"/>
            </a:endParaRPr>
          </a:p>
        </p:txBody>
      </p:sp>
      <p:cxnSp>
        <p:nvCxnSpPr>
          <p:cNvPr id="10" name="Straight Arrow Connector 9"/>
          <p:cNvCxnSpPr>
            <a:endCxn id="8" idx="0"/>
          </p:cNvCxnSpPr>
          <p:nvPr/>
        </p:nvCxnSpPr>
        <p:spPr>
          <a:xfrm>
            <a:off x="6094412" y="3200400"/>
            <a:ext cx="38100" cy="762000"/>
          </a:xfrm>
          <a:prstGeom prst="straightConnector1">
            <a:avLst/>
          </a:prstGeom>
          <a:ln w="76200"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26118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Managerial vs Financial Accounting</a:t>
            </a:r>
            <a:endParaRPr lang="en-US" dirty="0"/>
          </a:p>
        </p:txBody>
      </p:sp>
      <p:sp>
        <p:nvSpPr>
          <p:cNvPr id="2" name="Text Placeholder 1"/>
          <p:cNvSpPr>
            <a:spLocks noGrp="1"/>
          </p:cNvSpPr>
          <p:nvPr>
            <p:ph type="body" idx="1"/>
          </p:nvPr>
        </p:nvSpPr>
        <p:spPr>
          <a:xfrm>
            <a:off x="6800708" y="1498600"/>
            <a:ext cx="5082740" cy="914400"/>
          </a:xfrm>
        </p:spPr>
        <p:txBody>
          <a:bodyPr/>
          <a:lstStyle/>
          <a:p>
            <a:r>
              <a:rPr lang="en-US" dirty="0" smtClean="0"/>
              <a:t>Financial Accounting</a:t>
            </a:r>
            <a:endParaRPr lang="en-US" dirty="0"/>
          </a:p>
        </p:txBody>
      </p:sp>
      <p:sp>
        <p:nvSpPr>
          <p:cNvPr id="14" name="Content Placeholder 13"/>
          <p:cNvSpPr>
            <a:spLocks noGrp="1"/>
          </p:cNvSpPr>
          <p:nvPr>
            <p:ph sz="half" idx="2"/>
          </p:nvPr>
        </p:nvSpPr>
        <p:spPr>
          <a:xfrm>
            <a:off x="6607694" y="2413000"/>
            <a:ext cx="5078677" cy="3454400"/>
          </a:xfrm>
        </p:spPr>
        <p:txBody>
          <a:bodyPr/>
          <a:lstStyle/>
          <a:p>
            <a:r>
              <a:rPr lang="en-US" dirty="0" smtClean="0"/>
              <a:t>Focuses on reporting to external parties</a:t>
            </a:r>
            <a:endParaRPr lang="en-US" dirty="0"/>
          </a:p>
          <a:p>
            <a:r>
              <a:rPr lang="en-US" dirty="0" smtClean="0"/>
              <a:t>Historical focus</a:t>
            </a:r>
            <a:endParaRPr lang="en-US" dirty="0"/>
          </a:p>
          <a:p>
            <a:r>
              <a:rPr lang="en-US" dirty="0" smtClean="0"/>
              <a:t>Measures and records business transactions</a:t>
            </a:r>
          </a:p>
          <a:p>
            <a:r>
              <a:rPr lang="en-US" dirty="0" smtClean="0"/>
              <a:t>Prepared according to GAAP</a:t>
            </a:r>
          </a:p>
          <a:p>
            <a:r>
              <a:rPr lang="en-US" dirty="0" smtClean="0"/>
              <a:t>Influences behavior of investors (outsiders)</a:t>
            </a:r>
            <a:endParaRPr lang="en-US" dirty="0"/>
          </a:p>
        </p:txBody>
      </p:sp>
      <p:sp>
        <p:nvSpPr>
          <p:cNvPr id="3" name="Text Placeholder 2"/>
          <p:cNvSpPr>
            <a:spLocks noGrp="1"/>
          </p:cNvSpPr>
          <p:nvPr>
            <p:ph type="body" sz="quarter" idx="3"/>
          </p:nvPr>
        </p:nvSpPr>
        <p:spPr>
          <a:xfrm>
            <a:off x="1366852" y="1503082"/>
            <a:ext cx="5082740" cy="914400"/>
          </a:xfrm>
        </p:spPr>
        <p:txBody>
          <a:bodyPr/>
          <a:lstStyle/>
          <a:p>
            <a:r>
              <a:rPr lang="en-US" dirty="0" smtClean="0"/>
              <a:t>Managerial accounting</a:t>
            </a:r>
            <a:endParaRPr lang="en-US" dirty="0"/>
          </a:p>
        </p:txBody>
      </p:sp>
      <p:sp>
        <p:nvSpPr>
          <p:cNvPr id="4" name="Content Placeholder 3"/>
          <p:cNvSpPr>
            <a:spLocks noGrp="1"/>
          </p:cNvSpPr>
          <p:nvPr>
            <p:ph sz="quarter" idx="4"/>
          </p:nvPr>
        </p:nvSpPr>
        <p:spPr>
          <a:xfrm>
            <a:off x="1218883" y="2413000"/>
            <a:ext cx="5078677" cy="3454400"/>
          </a:xfrm>
        </p:spPr>
        <p:txBody>
          <a:bodyPr/>
          <a:lstStyle/>
          <a:p>
            <a:r>
              <a:rPr lang="en-US" dirty="0" smtClean="0"/>
              <a:t>Focuses on internal reporting</a:t>
            </a:r>
          </a:p>
          <a:p>
            <a:r>
              <a:rPr lang="en-US" dirty="0" smtClean="0"/>
              <a:t>Forward looking</a:t>
            </a:r>
          </a:p>
          <a:p>
            <a:r>
              <a:rPr lang="en-US" dirty="0" smtClean="0"/>
              <a:t>Measures and analyzes financial and non-financial information</a:t>
            </a:r>
          </a:p>
          <a:p>
            <a:r>
              <a:rPr lang="en-US" dirty="0" smtClean="0"/>
              <a:t>Not restricted by GAAP</a:t>
            </a:r>
          </a:p>
          <a:p>
            <a:r>
              <a:rPr lang="en-US" dirty="0" smtClean="0"/>
              <a:t>Influences behavior of managers and employees</a:t>
            </a:r>
            <a:endParaRPr lang="en-US" dirty="0"/>
          </a:p>
        </p:txBody>
      </p:sp>
    </p:spTree>
    <p:extLst>
      <p:ext uri="{BB962C8B-B14F-4D97-AF65-F5344CB8AC3E}">
        <p14:creationId xmlns:p14="http://schemas.microsoft.com/office/powerpoint/2010/main" val="428142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Organizations</a:t>
            </a:r>
            <a:endParaRPr lang="en-US" dirty="0"/>
          </a:p>
        </p:txBody>
      </p:sp>
      <p:sp>
        <p:nvSpPr>
          <p:cNvPr id="5" name="Text Placeholder 4"/>
          <p:cNvSpPr>
            <a:spLocks noGrp="1"/>
          </p:cNvSpPr>
          <p:nvPr>
            <p:ph type="body" idx="1"/>
          </p:nvPr>
        </p:nvSpPr>
        <p:spPr>
          <a:xfrm>
            <a:off x="1218883" y="1687095"/>
            <a:ext cx="3427729" cy="914400"/>
          </a:xfrm>
        </p:spPr>
        <p:txBody>
          <a:bodyPr/>
          <a:lstStyle/>
          <a:p>
            <a:r>
              <a:rPr lang="en-US" dirty="0" smtClean="0"/>
              <a:t>Manufacturing</a:t>
            </a:r>
            <a:endParaRPr lang="en-US" dirty="0"/>
          </a:p>
        </p:txBody>
      </p:sp>
      <p:sp>
        <p:nvSpPr>
          <p:cNvPr id="3" name="Content Placeholder 2"/>
          <p:cNvSpPr>
            <a:spLocks noGrp="1"/>
          </p:cNvSpPr>
          <p:nvPr>
            <p:ph sz="half" idx="2"/>
          </p:nvPr>
        </p:nvSpPr>
        <p:spPr>
          <a:xfrm>
            <a:off x="1218883" y="2717800"/>
            <a:ext cx="3122929" cy="3454400"/>
          </a:xfrm>
        </p:spPr>
        <p:txBody>
          <a:bodyPr/>
          <a:lstStyle/>
          <a:p>
            <a:r>
              <a:rPr lang="en-US" dirty="0" smtClean="0"/>
              <a:t>Purchase raw materials from suppliers</a:t>
            </a:r>
          </a:p>
          <a:p>
            <a:r>
              <a:rPr lang="en-US" dirty="0" smtClean="0"/>
              <a:t>Covert them into finished products</a:t>
            </a:r>
          </a:p>
          <a:p>
            <a:pPr marL="0" indent="0">
              <a:buNone/>
            </a:pPr>
            <a:endParaRPr lang="en-US" dirty="0" smtClean="0"/>
          </a:p>
        </p:txBody>
      </p:sp>
      <p:sp>
        <p:nvSpPr>
          <p:cNvPr id="6" name="Text Placeholder 5"/>
          <p:cNvSpPr>
            <a:spLocks noGrp="1"/>
          </p:cNvSpPr>
          <p:nvPr>
            <p:ph type="body" sz="quarter" idx="3"/>
          </p:nvPr>
        </p:nvSpPr>
        <p:spPr>
          <a:xfrm>
            <a:off x="4785392" y="1687095"/>
            <a:ext cx="3214020" cy="914400"/>
          </a:xfrm>
        </p:spPr>
        <p:txBody>
          <a:bodyPr/>
          <a:lstStyle/>
          <a:p>
            <a:r>
              <a:rPr lang="en-US" dirty="0" smtClean="0"/>
              <a:t>Merchandising</a:t>
            </a:r>
            <a:endParaRPr lang="en-US" dirty="0"/>
          </a:p>
        </p:txBody>
      </p:sp>
      <p:sp>
        <p:nvSpPr>
          <p:cNvPr id="7" name="Content Placeholder 6"/>
          <p:cNvSpPr>
            <a:spLocks noGrp="1"/>
          </p:cNvSpPr>
          <p:nvPr>
            <p:ph sz="quarter" idx="4"/>
          </p:nvPr>
        </p:nvSpPr>
        <p:spPr>
          <a:xfrm>
            <a:off x="4646612" y="2717800"/>
            <a:ext cx="3505200" cy="3454400"/>
          </a:xfrm>
        </p:spPr>
        <p:txBody>
          <a:bodyPr/>
          <a:lstStyle/>
          <a:p>
            <a:r>
              <a:rPr lang="en-US" dirty="0" smtClean="0"/>
              <a:t>Sell goods that Manufacturer’s produce</a:t>
            </a:r>
          </a:p>
          <a:p>
            <a:r>
              <a:rPr lang="en-US" dirty="0" smtClean="0"/>
              <a:t>Wholesalers sell to businesses</a:t>
            </a:r>
          </a:p>
          <a:p>
            <a:r>
              <a:rPr lang="en-US" dirty="0" smtClean="0"/>
              <a:t>Retailers sell to consumers</a:t>
            </a:r>
          </a:p>
          <a:p>
            <a:endParaRPr lang="en-US" dirty="0"/>
          </a:p>
        </p:txBody>
      </p:sp>
      <p:sp>
        <p:nvSpPr>
          <p:cNvPr id="9" name="TextBox 8"/>
          <p:cNvSpPr txBox="1"/>
          <p:nvPr/>
        </p:nvSpPr>
        <p:spPr>
          <a:xfrm>
            <a:off x="8060721" y="1687095"/>
            <a:ext cx="3824891" cy="914400"/>
          </a:xfrm>
          <a:prstGeom prst="rect">
            <a:avLst/>
          </a:prstGeom>
        </p:spPr>
        <p:txBody>
          <a:bodyPr vert="horz" lIns="121899" tIns="60949" rIns="121899" bIns="60949" rtlCol="0" anchor="b">
            <a:normAutofit/>
          </a:bodyPr>
          <a:lstStyle>
            <a:lvl1pPr indent="0">
              <a:lnSpc>
                <a:spcPct val="90000"/>
              </a:lnSpc>
              <a:spcBef>
                <a:spcPts val="0"/>
              </a:spcBef>
              <a:buClr>
                <a:schemeClr val="accent1"/>
              </a:buClr>
              <a:buSzPct val="100000"/>
              <a:buFont typeface="Arial" pitchFamily="34" charset="0"/>
              <a:buNone/>
              <a:defRPr sz="2800" b="0" cap="all" spc="200" baseline="0">
                <a:solidFill>
                  <a:schemeClr val="accent1"/>
                </a:solidFill>
              </a:defRPr>
            </a:lvl1pPr>
            <a:lvl2pPr indent="0">
              <a:lnSpc>
                <a:spcPct val="90000"/>
              </a:lnSpc>
              <a:spcBef>
                <a:spcPts val="800"/>
              </a:spcBef>
              <a:buClr>
                <a:schemeClr val="accent1"/>
              </a:buClr>
              <a:buSzPct val="80000"/>
              <a:buFont typeface="Arial" pitchFamily="34" charset="0"/>
              <a:buNone/>
              <a:defRPr sz="2700" b="1"/>
            </a:lvl2pPr>
            <a:lvl3pPr indent="0">
              <a:lnSpc>
                <a:spcPct val="90000"/>
              </a:lnSpc>
              <a:spcBef>
                <a:spcPts val="800"/>
              </a:spcBef>
              <a:buClr>
                <a:schemeClr val="accent1"/>
              </a:buClr>
              <a:buSzPct val="80000"/>
              <a:buFont typeface="Arial" pitchFamily="34" charset="0"/>
              <a:buNone/>
              <a:defRPr b="1"/>
            </a:lvl3pPr>
            <a:lvl4pPr indent="0">
              <a:lnSpc>
                <a:spcPct val="90000"/>
              </a:lnSpc>
              <a:spcBef>
                <a:spcPts val="800"/>
              </a:spcBef>
              <a:buClr>
                <a:schemeClr val="accent1"/>
              </a:buClr>
              <a:buSzPct val="80000"/>
              <a:buFont typeface="Arial" pitchFamily="34" charset="0"/>
              <a:buNone/>
              <a:defRPr sz="2100" b="1"/>
            </a:lvl4pPr>
            <a:lvl5pPr indent="0">
              <a:lnSpc>
                <a:spcPct val="90000"/>
              </a:lnSpc>
              <a:spcBef>
                <a:spcPts val="800"/>
              </a:spcBef>
              <a:buClr>
                <a:schemeClr val="accent1"/>
              </a:buClr>
              <a:buSzPct val="80000"/>
              <a:buFont typeface="Arial" pitchFamily="34" charset="0"/>
              <a:buNone/>
              <a:defRPr sz="2100" b="1"/>
            </a:lvl5pPr>
            <a:lvl6pPr indent="0">
              <a:lnSpc>
                <a:spcPct val="90000"/>
              </a:lnSpc>
              <a:spcBef>
                <a:spcPts val="800"/>
              </a:spcBef>
              <a:buClr>
                <a:schemeClr val="accent1"/>
              </a:buClr>
              <a:buSzPct val="80000"/>
              <a:buFont typeface="Arial" pitchFamily="34" charset="0"/>
              <a:buNone/>
              <a:defRPr sz="2100" b="1"/>
            </a:lvl6pPr>
            <a:lvl7pPr indent="0">
              <a:lnSpc>
                <a:spcPct val="90000"/>
              </a:lnSpc>
              <a:spcBef>
                <a:spcPts val="800"/>
              </a:spcBef>
              <a:buClr>
                <a:schemeClr val="accent1"/>
              </a:buClr>
              <a:buSzPct val="80000"/>
              <a:buFont typeface="Arial" pitchFamily="34" charset="0"/>
              <a:buNone/>
              <a:defRPr sz="2100" b="1"/>
            </a:lvl7pPr>
            <a:lvl8pPr indent="0">
              <a:lnSpc>
                <a:spcPct val="90000"/>
              </a:lnSpc>
              <a:spcBef>
                <a:spcPts val="800"/>
              </a:spcBef>
              <a:buClr>
                <a:schemeClr val="accent1"/>
              </a:buClr>
              <a:buSzPct val="80000"/>
              <a:buFont typeface="Arial" pitchFamily="34" charset="0"/>
              <a:buNone/>
              <a:defRPr sz="2100" b="1" baseline="0"/>
            </a:lvl8pPr>
            <a:lvl9pPr indent="0">
              <a:lnSpc>
                <a:spcPct val="90000"/>
              </a:lnSpc>
              <a:spcBef>
                <a:spcPts val="800"/>
              </a:spcBef>
              <a:buClr>
                <a:schemeClr val="accent1"/>
              </a:buClr>
              <a:buSzPct val="80000"/>
              <a:buFont typeface="Arial" pitchFamily="34" charset="0"/>
              <a:buNone/>
              <a:defRPr sz="2100" b="1" baseline="0"/>
            </a:lvl9pPr>
          </a:lstStyle>
          <a:p>
            <a:r>
              <a:rPr lang="en-US" dirty="0"/>
              <a:t>Service Companies</a:t>
            </a:r>
          </a:p>
        </p:txBody>
      </p:sp>
      <p:sp>
        <p:nvSpPr>
          <p:cNvPr id="10" name="TextBox 9"/>
          <p:cNvSpPr txBox="1"/>
          <p:nvPr/>
        </p:nvSpPr>
        <p:spPr>
          <a:xfrm>
            <a:off x="8304212" y="2689726"/>
            <a:ext cx="3018218" cy="2743200"/>
          </a:xfrm>
          <a:prstGeom prst="rect">
            <a:avLst/>
          </a:prstGeom>
        </p:spPr>
        <p:txBody>
          <a:bodyPr vert="horz" lIns="121899" tIns="60949" rIns="121899" bIns="60949" rtlCol="0">
            <a:noAutofit/>
          </a:bodyPr>
          <a:lstStyle>
            <a:lvl1pPr marL="304747" indent="-304747">
              <a:lnSpc>
                <a:spcPct val="90000"/>
              </a:lnSpc>
              <a:spcBef>
                <a:spcPts val="1600"/>
              </a:spcBef>
              <a:buClr>
                <a:schemeClr val="accent1"/>
              </a:buClr>
              <a:buSzPct val="100000"/>
              <a:buFont typeface="Arial" pitchFamily="34" charset="0"/>
              <a:buChar char="•"/>
              <a:defRPr sz="2800"/>
            </a:lvl1pPr>
            <a:lvl2pPr indent="-231607">
              <a:lnSpc>
                <a:spcPct val="90000"/>
              </a:lnSpc>
              <a:spcBef>
                <a:spcPts val="800"/>
              </a:spcBef>
              <a:buClr>
                <a:schemeClr val="accent1"/>
              </a:buClr>
              <a:buSzPct val="80000"/>
              <a:buFont typeface="Arial" pitchFamily="34" charset="0"/>
              <a:buChar char="•"/>
            </a:lvl2pPr>
            <a:lvl3pPr marL="914240" indent="-231607">
              <a:lnSpc>
                <a:spcPct val="90000"/>
              </a:lnSpc>
              <a:spcBef>
                <a:spcPts val="800"/>
              </a:spcBef>
              <a:buClr>
                <a:schemeClr val="accent1"/>
              </a:buClr>
              <a:buSzPct val="80000"/>
              <a:buFont typeface="Arial" pitchFamily="34" charset="0"/>
              <a:buChar char="•"/>
              <a:defRPr sz="2000"/>
            </a:lvl3pPr>
            <a:lvl4pPr marL="1218987" indent="-231607">
              <a:lnSpc>
                <a:spcPct val="90000"/>
              </a:lnSpc>
              <a:spcBef>
                <a:spcPts val="800"/>
              </a:spcBef>
              <a:buClr>
                <a:schemeClr val="accent1"/>
              </a:buClr>
              <a:buSzPct val="80000"/>
              <a:buFont typeface="Arial" pitchFamily="34" charset="0"/>
              <a:buChar char="•"/>
              <a:defRPr sz="2000"/>
            </a:lvl4pPr>
            <a:lvl5pPr marL="1523733" indent="-231607">
              <a:lnSpc>
                <a:spcPct val="90000"/>
              </a:lnSpc>
              <a:spcBef>
                <a:spcPts val="800"/>
              </a:spcBef>
              <a:buClr>
                <a:schemeClr val="accent1"/>
              </a:buClr>
              <a:buSzPct val="80000"/>
              <a:buFont typeface="Arial" pitchFamily="34" charset="0"/>
              <a:buChar char="•"/>
              <a:defRPr sz="2000"/>
            </a:lvl5pPr>
            <a:lvl6pPr marL="1828480" indent="-231607">
              <a:lnSpc>
                <a:spcPct val="90000"/>
              </a:lnSpc>
              <a:spcBef>
                <a:spcPts val="800"/>
              </a:spcBef>
              <a:buClr>
                <a:schemeClr val="accent1"/>
              </a:buClr>
              <a:buSzPct val="80000"/>
              <a:buFont typeface="Arial" pitchFamily="34" charset="0"/>
              <a:buChar char="•"/>
              <a:defRPr sz="2000" baseline="0"/>
            </a:lvl6pPr>
            <a:lvl7pPr marL="2133227" indent="-231607">
              <a:lnSpc>
                <a:spcPct val="90000"/>
              </a:lnSpc>
              <a:spcBef>
                <a:spcPts val="800"/>
              </a:spcBef>
              <a:buClr>
                <a:schemeClr val="accent1"/>
              </a:buClr>
              <a:buSzPct val="80000"/>
              <a:buFont typeface="Arial" pitchFamily="34" charset="0"/>
              <a:buChar char="•"/>
              <a:defRPr sz="2000" baseline="0"/>
            </a:lvl7pPr>
            <a:lvl8pPr marL="2437973" indent="-231607">
              <a:lnSpc>
                <a:spcPct val="90000"/>
              </a:lnSpc>
              <a:spcBef>
                <a:spcPts val="800"/>
              </a:spcBef>
              <a:buClr>
                <a:schemeClr val="accent1"/>
              </a:buClr>
              <a:buSzPct val="80000"/>
              <a:buFont typeface="Arial" pitchFamily="34" charset="0"/>
              <a:buChar char="•"/>
              <a:defRPr sz="2000" baseline="0"/>
            </a:lvl8pPr>
            <a:lvl9pPr marL="2742720" indent="-231607">
              <a:lnSpc>
                <a:spcPct val="90000"/>
              </a:lnSpc>
              <a:spcBef>
                <a:spcPts val="800"/>
              </a:spcBef>
              <a:buClr>
                <a:schemeClr val="accent1"/>
              </a:buClr>
              <a:buSzPct val="80000"/>
              <a:buFont typeface="Arial" pitchFamily="34" charset="0"/>
              <a:buChar char="•"/>
              <a:defRPr sz="2000" baseline="0"/>
            </a:lvl9pPr>
          </a:lstStyle>
          <a:p>
            <a:r>
              <a:rPr lang="en-US" dirty="0" smtClean="0"/>
              <a:t>Provide a service to customers</a:t>
            </a:r>
            <a:endParaRPr lang="en-US" dirty="0"/>
          </a:p>
        </p:txBody>
      </p:sp>
    </p:spTree>
    <p:extLst>
      <p:ext uri="{BB962C8B-B14F-4D97-AF65-F5344CB8AC3E}">
        <p14:creationId xmlns:p14="http://schemas.microsoft.com/office/powerpoint/2010/main" val="408405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Functions of Management</a:t>
            </a:r>
            <a:endParaRPr lang="en-US" dirty="0"/>
          </a:p>
        </p:txBody>
      </p:sp>
      <p:sp>
        <p:nvSpPr>
          <p:cNvPr id="4" name="Subtitle 3"/>
          <p:cNvSpPr>
            <a:spLocks noGrp="1"/>
          </p:cNvSpPr>
          <p:nvPr>
            <p:ph type="subTitle" idx="1"/>
          </p:nvPr>
        </p:nvSpPr>
        <p:spPr/>
        <p:txBody>
          <a:bodyPr/>
          <a:lstStyle/>
          <a:p>
            <a:pPr marL="457200" indent="-457200">
              <a:buFont typeface="Arial" panose="020B0604020202020204" pitchFamily="34" charset="0"/>
              <a:buChar char="•"/>
            </a:pPr>
            <a:r>
              <a:rPr lang="en-US" dirty="0" smtClean="0"/>
              <a:t>Planning</a:t>
            </a:r>
          </a:p>
          <a:p>
            <a:pPr marL="457200" indent="-457200">
              <a:buFont typeface="Arial" panose="020B0604020202020204" pitchFamily="34" charset="0"/>
              <a:buChar char="•"/>
            </a:pPr>
            <a:r>
              <a:rPr lang="en-US" dirty="0" smtClean="0"/>
              <a:t>Implementing</a:t>
            </a:r>
          </a:p>
          <a:p>
            <a:pPr marL="457200" indent="-457200">
              <a:buFont typeface="Arial" panose="020B0604020202020204" pitchFamily="34" charset="0"/>
              <a:buChar char="•"/>
            </a:pPr>
            <a:r>
              <a:rPr lang="en-US" dirty="0" smtClean="0"/>
              <a:t>controlling</a:t>
            </a:r>
            <a:endParaRPr lang="en-US" dirty="0"/>
          </a:p>
        </p:txBody>
      </p:sp>
    </p:spTree>
    <p:extLst>
      <p:ext uri="{BB962C8B-B14F-4D97-AF65-F5344CB8AC3E}">
        <p14:creationId xmlns:p14="http://schemas.microsoft.com/office/powerpoint/2010/main" val="35480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Planning</a:t>
            </a:r>
            <a:endParaRPr lang="en-US" dirty="0"/>
          </a:p>
        </p:txBody>
      </p:sp>
      <p:sp>
        <p:nvSpPr>
          <p:cNvPr id="3" name="Content Placeholder 2"/>
          <p:cNvSpPr>
            <a:spLocks noGrp="1"/>
          </p:cNvSpPr>
          <p:nvPr>
            <p:ph idx="1"/>
          </p:nvPr>
        </p:nvSpPr>
        <p:spPr/>
        <p:txBody>
          <a:bodyPr/>
          <a:lstStyle/>
          <a:p>
            <a:r>
              <a:rPr lang="en-US" sz="3600" dirty="0" smtClean="0"/>
              <a:t>Future oriented</a:t>
            </a:r>
          </a:p>
          <a:p>
            <a:pPr lvl="1"/>
            <a:r>
              <a:rPr lang="en-US" sz="3200" dirty="0" smtClean="0"/>
              <a:t>Establish goals or objectives</a:t>
            </a:r>
          </a:p>
          <a:p>
            <a:pPr lvl="2"/>
            <a:r>
              <a:rPr lang="en-US" sz="2800" dirty="0" smtClean="0"/>
              <a:t>Long term and short term</a:t>
            </a:r>
          </a:p>
          <a:p>
            <a:pPr lvl="2"/>
            <a:r>
              <a:rPr lang="en-US" sz="2800" dirty="0" smtClean="0"/>
              <a:t>What tactics do we need to achieve these goals</a:t>
            </a:r>
          </a:p>
          <a:p>
            <a:pPr lvl="1"/>
            <a:r>
              <a:rPr lang="en-US" sz="3200" dirty="0" smtClean="0"/>
              <a:t>Develop a Budget</a:t>
            </a:r>
          </a:p>
          <a:p>
            <a:pPr lvl="2"/>
            <a:r>
              <a:rPr lang="en-US" sz="2800" dirty="0" smtClean="0"/>
              <a:t>Lay out the plan in monetary or financial terms</a:t>
            </a:r>
          </a:p>
          <a:p>
            <a:pPr lvl="2"/>
            <a:r>
              <a:rPr lang="en-US" sz="2800" dirty="0" smtClean="0"/>
              <a:t>Organize the plan and ensure the resources to carry it out</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886803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a:t>
            </a:r>
            <a:endParaRPr lang="en-US" dirty="0"/>
          </a:p>
        </p:txBody>
      </p:sp>
      <p:sp>
        <p:nvSpPr>
          <p:cNvPr id="3" name="Content Placeholder 2"/>
          <p:cNvSpPr>
            <a:spLocks noGrp="1"/>
          </p:cNvSpPr>
          <p:nvPr>
            <p:ph idx="1"/>
          </p:nvPr>
        </p:nvSpPr>
        <p:spPr/>
        <p:txBody>
          <a:bodyPr/>
          <a:lstStyle/>
          <a:p>
            <a:r>
              <a:rPr lang="en-US" sz="3600" dirty="0" smtClean="0"/>
              <a:t>Put the plan into action</a:t>
            </a:r>
          </a:p>
          <a:p>
            <a:pPr lvl="1"/>
            <a:r>
              <a:rPr lang="en-US" sz="3200" dirty="0" smtClean="0"/>
              <a:t>Managers responsibilities</a:t>
            </a:r>
          </a:p>
          <a:p>
            <a:pPr lvl="2"/>
            <a:r>
              <a:rPr lang="en-US" sz="2800" dirty="0" smtClean="0"/>
              <a:t>Lead</a:t>
            </a:r>
          </a:p>
          <a:p>
            <a:pPr lvl="2"/>
            <a:r>
              <a:rPr lang="en-US" sz="2800" dirty="0" smtClean="0"/>
              <a:t>Direct</a:t>
            </a:r>
            <a:endParaRPr lang="en-US" sz="2800" dirty="0"/>
          </a:p>
          <a:p>
            <a:pPr lvl="2"/>
            <a:r>
              <a:rPr lang="en-US" sz="2800" dirty="0" smtClean="0"/>
              <a:t>Motivate</a:t>
            </a:r>
          </a:p>
          <a:p>
            <a:pPr lvl="1"/>
            <a:endParaRPr lang="en-US" dirty="0" smtClean="0"/>
          </a:p>
          <a:p>
            <a:endParaRPr lang="en-US" dirty="0" smtClean="0"/>
          </a:p>
          <a:p>
            <a:pPr lvl="1"/>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3456731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a:t>
            </a:r>
            <a:endParaRPr lang="en-US" dirty="0"/>
          </a:p>
        </p:txBody>
      </p:sp>
      <p:sp>
        <p:nvSpPr>
          <p:cNvPr id="3" name="Content Placeholder 2"/>
          <p:cNvSpPr>
            <a:spLocks noGrp="1"/>
          </p:cNvSpPr>
          <p:nvPr>
            <p:ph idx="1"/>
          </p:nvPr>
        </p:nvSpPr>
        <p:spPr/>
        <p:txBody>
          <a:bodyPr/>
          <a:lstStyle/>
          <a:p>
            <a:r>
              <a:rPr lang="en-US" dirty="0" smtClean="0"/>
              <a:t>Managers keep track of progress and adjust the plan if necessary</a:t>
            </a:r>
          </a:p>
          <a:p>
            <a:r>
              <a:rPr lang="en-US" dirty="0" smtClean="0"/>
              <a:t>Compare actual results to planned results (budget)</a:t>
            </a:r>
          </a:p>
          <a:p>
            <a:pPr lvl="1"/>
            <a:r>
              <a:rPr lang="en-US" dirty="0" smtClean="0"/>
              <a:t>Take corrective action to get back on track</a:t>
            </a:r>
          </a:p>
          <a:p>
            <a:pPr lvl="1"/>
            <a:endParaRPr lang="en-US" dirty="0" smtClean="0"/>
          </a:p>
          <a:p>
            <a:endParaRPr lang="en-US" dirty="0" smtClean="0"/>
          </a:p>
          <a:p>
            <a:pPr lvl="1"/>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1187482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TF02787990.potx" id="{BDB9CD5E-36EC-45F3-B87D-6D062B8A3823}" vid="{51682E2F-7C85-4D6F-AD40-072EFC83910D}"/>
    </a:ext>
  </a:ext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2.xml><?xml version="1.0" encoding="utf-8"?>
<ds:datastoreItem xmlns:ds="http://schemas.openxmlformats.org/officeDocument/2006/customXml" ds:itemID="{60C67BEE-D13F-4BD2-98A5-34D8A0977F68}">
  <ds:schemaRefs>
    <ds:schemaRef ds:uri="http://purl.org/dc/terms/"/>
    <ds:schemaRef ds:uri="http://purl.org/dc/dcmitype/"/>
    <ds:schemaRef ds:uri="http://schemas.microsoft.com/office/2006/documentManagement/types"/>
    <ds:schemaRef ds:uri="4873beb7-5857-4685-be1f-d57550cc96cc"/>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8306</TotalTime>
  <Words>859</Words>
  <Application>Microsoft Office PowerPoint</Application>
  <PresentationFormat>Custom</PresentationFormat>
  <Paragraphs>189</Paragraphs>
  <Slides>27</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Tech 16x9</vt:lpstr>
      <vt:lpstr>Managerial Accounting</vt:lpstr>
      <vt:lpstr>Chapter Objectives</vt:lpstr>
      <vt:lpstr>What is Managerial Accounting?</vt:lpstr>
      <vt:lpstr>Managerial vs Financial Accounting</vt:lpstr>
      <vt:lpstr>Types of Organizations</vt:lpstr>
      <vt:lpstr>Functions of Management</vt:lpstr>
      <vt:lpstr>Planning</vt:lpstr>
      <vt:lpstr>Implementing</vt:lpstr>
      <vt:lpstr>Controlling</vt:lpstr>
      <vt:lpstr>COSTS</vt:lpstr>
      <vt:lpstr>Cost Terminology</vt:lpstr>
      <vt:lpstr>Variable vs Fixed</vt:lpstr>
      <vt:lpstr>Variable Costs</vt:lpstr>
      <vt:lpstr>Fixed Costs</vt:lpstr>
      <vt:lpstr>Product vs Period</vt:lpstr>
      <vt:lpstr>Direct vs Indirect</vt:lpstr>
      <vt:lpstr>Direct Materials</vt:lpstr>
      <vt:lpstr>Direct Labor</vt:lpstr>
      <vt:lpstr>Manufacturing Overhead</vt:lpstr>
      <vt:lpstr>PowerPoint Presentation</vt:lpstr>
      <vt:lpstr>PowerPoint Presentation</vt:lpstr>
      <vt:lpstr>PowerPoint Presentation</vt:lpstr>
      <vt:lpstr>Relevant vs Irrelevant Costs</vt:lpstr>
      <vt:lpstr>Why are ethics important to accounting?</vt:lpstr>
      <vt:lpstr>Sarbanes Oxley (SOX) Act of 2002</vt:lpstr>
      <vt:lpstr>Sarbanes Oxley (SOX) Act of 2002</vt:lpstr>
      <vt:lpstr>Sustainability Accounting</vt:lpstr>
    </vt:vector>
  </TitlesOfParts>
  <Company>Loras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Accounting</dc:title>
  <dc:creator>Erin A. McGovern</dc:creator>
  <cp:lastModifiedBy>Erin A. McGovern</cp:lastModifiedBy>
  <cp:revision>45</cp:revision>
  <dcterms:created xsi:type="dcterms:W3CDTF">2018-08-02T21:28:23Z</dcterms:created>
  <dcterms:modified xsi:type="dcterms:W3CDTF">2019-08-28T19:51:05Z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