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5"/>
  </p:notesMasterIdLst>
  <p:handoutMasterIdLst>
    <p:handoutMasterId r:id="rId46"/>
  </p:handoutMasterIdLst>
  <p:sldIdLst>
    <p:sldId id="257" r:id="rId5"/>
    <p:sldId id="268" r:id="rId6"/>
    <p:sldId id="270" r:id="rId7"/>
    <p:sldId id="271" r:id="rId8"/>
    <p:sldId id="272" r:id="rId9"/>
    <p:sldId id="273" r:id="rId10"/>
    <p:sldId id="297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9" r:id="rId25"/>
    <p:sldId id="290" r:id="rId26"/>
    <p:sldId id="291" r:id="rId27"/>
    <p:sldId id="293" r:id="rId28"/>
    <p:sldId id="294" r:id="rId29"/>
    <p:sldId id="312" r:id="rId30"/>
    <p:sldId id="299" r:id="rId31"/>
    <p:sldId id="298" r:id="rId32"/>
    <p:sldId id="301" r:id="rId33"/>
    <p:sldId id="302" r:id="rId34"/>
    <p:sldId id="303" r:id="rId35"/>
    <p:sldId id="304" r:id="rId36"/>
    <p:sldId id="313" r:id="rId37"/>
    <p:sldId id="306" r:id="rId38"/>
    <p:sldId id="307" r:id="rId39"/>
    <p:sldId id="309" r:id="rId40"/>
    <p:sldId id="308" r:id="rId41"/>
    <p:sldId id="310" r:id="rId42"/>
    <p:sldId id="311" r:id="rId43"/>
    <p:sldId id="314" r:id="rId4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0909" autoAdjust="0"/>
  </p:normalViewPr>
  <p:slideViewPr>
    <p:cSldViewPr>
      <p:cViewPr varScale="1">
        <p:scale>
          <a:sx n="55" d="100"/>
          <a:sy n="55" d="100"/>
        </p:scale>
        <p:origin x="1100" y="5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9/17/2019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9/17/2019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43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7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31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98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0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71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07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8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84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7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Keg at a 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8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3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9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0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62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4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5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8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5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 Behavior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</a:p>
          <a:p>
            <a:r>
              <a:rPr lang="en-US" dirty="0" smtClean="0"/>
              <a:t>Managerial accounting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Step-Fixed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371600"/>
            <a:ext cx="8944211" cy="4195481"/>
          </a:xfrm>
        </p:spPr>
        <p:txBody>
          <a:bodyPr/>
          <a:lstStyle/>
          <a:p>
            <a:r>
              <a:rPr lang="en-US" dirty="0" smtClean="0"/>
              <a:t>Fixed over a much wider range of activity than step-variable costs</a:t>
            </a:r>
          </a:p>
          <a:p>
            <a:r>
              <a:rPr lang="en-US" dirty="0" smtClean="0"/>
              <a:t>Cost of supervision</a:t>
            </a:r>
          </a:p>
          <a:p>
            <a:pPr lvl="1"/>
            <a:r>
              <a:rPr lang="en-US" dirty="0" smtClean="0"/>
              <a:t>1 supervisor can handle the supervision of 6,000 units</a:t>
            </a:r>
          </a:p>
          <a:p>
            <a:pPr lvl="2"/>
            <a:r>
              <a:rPr lang="en-US" dirty="0" smtClean="0"/>
              <a:t>Their salary is $40,000</a:t>
            </a:r>
          </a:p>
          <a:p>
            <a:pPr lvl="1"/>
            <a:r>
              <a:rPr lang="en-US" dirty="0" smtClean="0"/>
              <a:t>If we produce 8,000 units we need another supervisor</a:t>
            </a:r>
          </a:p>
          <a:p>
            <a:pPr lvl="2"/>
            <a:r>
              <a:rPr lang="en-US" dirty="0" smtClean="0"/>
              <a:t>Total fixed cost is now $80,000 ($40,000 x 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212" y="3352800"/>
            <a:ext cx="5410200" cy="33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both a fixed and variable component</a:t>
            </a:r>
          </a:p>
          <a:p>
            <a:endParaRPr lang="en-US" sz="2800" dirty="0"/>
          </a:p>
          <a:p>
            <a:r>
              <a:rPr lang="en-US" sz="2800" dirty="0" smtClean="0"/>
              <a:t>Fixed portion represents the base amount</a:t>
            </a:r>
          </a:p>
          <a:p>
            <a:pPr lvl="1"/>
            <a:r>
              <a:rPr lang="en-US" sz="2400" dirty="0" smtClean="0"/>
              <a:t>Will be constant regardless of activity</a:t>
            </a:r>
          </a:p>
          <a:p>
            <a:r>
              <a:rPr lang="en-US" sz="2800" dirty="0" smtClean="0"/>
              <a:t>Variable portion will change</a:t>
            </a:r>
          </a:p>
          <a:p>
            <a:pPr lvl="1"/>
            <a:r>
              <a:rPr lang="en-US" sz="2400" dirty="0" smtClean="0"/>
              <a:t>Increase base on activity of usage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81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Costs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444"/>
          <a:stretch/>
        </p:blipFill>
        <p:spPr>
          <a:xfrm>
            <a:off x="2970212" y="1853248"/>
            <a:ext cx="547083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Type of Cost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43" y="2286000"/>
            <a:ext cx="1101228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42" y="452718"/>
            <a:ext cx="9944269" cy="1400530"/>
          </a:xfrm>
        </p:spPr>
        <p:txBody>
          <a:bodyPr/>
          <a:lstStyle/>
          <a:p>
            <a:r>
              <a:rPr lang="en-US" dirty="0" smtClean="0"/>
              <a:t>Estimating Cost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447800"/>
            <a:ext cx="894421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should we do it?</a:t>
            </a:r>
          </a:p>
          <a:p>
            <a:pPr lvl="1"/>
            <a:r>
              <a:rPr lang="en-US" sz="2600" dirty="0" smtClean="0"/>
              <a:t>Should we change our hours?</a:t>
            </a:r>
          </a:p>
          <a:p>
            <a:pPr lvl="1"/>
            <a:r>
              <a:rPr lang="en-US" sz="2600" dirty="0" smtClean="0"/>
              <a:t>Should we make labor changes?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What will decisions like this do to our total cost?</a:t>
            </a:r>
          </a:p>
          <a:p>
            <a:pPr lvl="1"/>
            <a:r>
              <a:rPr lang="en-US" sz="2600" dirty="0" smtClean="0"/>
              <a:t>What will they do to revenues?</a:t>
            </a:r>
          </a:p>
          <a:p>
            <a:pPr lvl="1"/>
            <a:r>
              <a:rPr lang="en-US" sz="2600" dirty="0" smtClean="0"/>
              <a:t>How do these effect our profits?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92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Cost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2052919"/>
            <a:ext cx="1196340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Linear Assumption</a:t>
            </a:r>
          </a:p>
          <a:p>
            <a:pPr lvl="1"/>
            <a:r>
              <a:rPr lang="en-US" sz="2600" dirty="0" smtClean="0"/>
              <a:t>Assuming the relationship between total cost and activity can be estimated by a straight line</a:t>
            </a:r>
          </a:p>
          <a:p>
            <a:pPr marL="457063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606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68" y="1600200"/>
            <a:ext cx="11658599" cy="4195481"/>
          </a:xfrm>
        </p:spPr>
        <p:txBody>
          <a:bodyPr/>
          <a:lstStyle/>
          <a:p>
            <a:pPr lvl="1"/>
            <a:r>
              <a:rPr lang="en-US" sz="2600" dirty="0"/>
              <a:t>y = a + b(X)</a:t>
            </a:r>
          </a:p>
          <a:p>
            <a:pPr lvl="1"/>
            <a:r>
              <a:rPr lang="en-US" sz="2600" dirty="0"/>
              <a:t>Total Cost = Total Fixed Cost + (Variable Cost per unit x Activity</a:t>
            </a:r>
            <a:r>
              <a:rPr lang="en-US" sz="2600" dirty="0" smtClean="0"/>
              <a:t>)</a:t>
            </a:r>
          </a:p>
          <a:p>
            <a:pPr lvl="1"/>
            <a:endParaRPr lang="en-US" sz="2600" dirty="0"/>
          </a:p>
          <a:p>
            <a:pPr marL="457063" lvl="1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3124200"/>
            <a:ext cx="4876800" cy="3438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0868" y="3276600"/>
            <a:ext cx="5867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= Total Cost (dependent variable)</a:t>
            </a:r>
          </a:p>
          <a:p>
            <a:endParaRPr lang="en-US" dirty="0" smtClean="0"/>
          </a:p>
          <a:p>
            <a:r>
              <a:rPr lang="en-US" dirty="0" smtClean="0"/>
              <a:t>x = Activity (independent variable)</a:t>
            </a:r>
          </a:p>
          <a:p>
            <a:endParaRPr lang="en-US" dirty="0" smtClean="0"/>
          </a:p>
          <a:p>
            <a:r>
              <a:rPr lang="en-US" dirty="0" smtClean="0"/>
              <a:t>a = Total Fixed Cost (intercept)</a:t>
            </a:r>
          </a:p>
          <a:p>
            <a:endParaRPr lang="en-US" dirty="0" smtClean="0"/>
          </a:p>
          <a:p>
            <a:r>
              <a:rPr lang="en-US" dirty="0" smtClean="0"/>
              <a:t>b = How much will cost (y) change as activity (x) changes.  The Slope of the line</a:t>
            </a:r>
          </a:p>
        </p:txBody>
      </p:sp>
    </p:spTree>
    <p:extLst>
      <p:ext uri="{BB962C8B-B14F-4D97-AF65-F5344CB8AC3E}">
        <p14:creationId xmlns:p14="http://schemas.microsoft.com/office/powerpoint/2010/main" val="7378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62" y="457200"/>
            <a:ext cx="9945250" cy="1400530"/>
          </a:xfrm>
        </p:spPr>
        <p:txBody>
          <a:bodyPr/>
          <a:lstStyle/>
          <a:p>
            <a:r>
              <a:rPr lang="en-US" sz="4400" dirty="0" smtClean="0"/>
              <a:t>Methods to Estimate Cost Behavior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Scattergraph</a:t>
            </a:r>
          </a:p>
          <a:p>
            <a:r>
              <a:rPr lang="en-US" sz="4000" dirty="0" smtClean="0"/>
              <a:t>High-Low Method</a:t>
            </a:r>
          </a:p>
          <a:p>
            <a:r>
              <a:rPr lang="en-US" sz="4000" dirty="0" smtClean="0"/>
              <a:t>Least-squares regression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62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3" y="1447800"/>
            <a:ext cx="894421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Provides a visual representation of the relationship between total cost (y) and activity level (x)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812" y="2513644"/>
            <a:ext cx="6248400" cy="41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Scattergraph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Gi</a:t>
            </a:r>
            <a:r>
              <a:rPr lang="en-US" sz="2400" dirty="0" smtClean="0"/>
              <a:t>ves a feel for the data</a:t>
            </a:r>
          </a:p>
          <a:p>
            <a:r>
              <a:rPr lang="en-US" sz="2400" dirty="0" smtClean="0"/>
              <a:t>Answers preliminary questions</a:t>
            </a:r>
          </a:p>
          <a:p>
            <a:r>
              <a:rPr lang="en-US" sz="2400" dirty="0" smtClean="0"/>
              <a:t>Gives an idea if linear assumption is true</a:t>
            </a:r>
          </a:p>
          <a:p>
            <a:r>
              <a:rPr lang="en-US" sz="2400" dirty="0" smtClean="0"/>
              <a:t>Easy to spot outliers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Subjective</a:t>
            </a:r>
          </a:p>
          <a:p>
            <a:r>
              <a:rPr lang="en-US" sz="2400" dirty="0" smtClean="0"/>
              <a:t>Inexact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18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Objectives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3025" y="2052919"/>
            <a:ext cx="10020587" cy="4195481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Identify costs as variable, fixed, step or mixed</a:t>
            </a:r>
            <a:endParaRPr lang="en-US" sz="2800" dirty="0"/>
          </a:p>
          <a:p>
            <a:r>
              <a:rPr lang="en-US" sz="2800" dirty="0" smtClean="0"/>
              <a:t>Prepare a scattergraph to estimate the relationship between total cost and activity</a:t>
            </a:r>
            <a:endParaRPr lang="en-US" sz="2800" dirty="0"/>
          </a:p>
          <a:p>
            <a:r>
              <a:rPr lang="en-US" sz="2800" dirty="0" smtClean="0"/>
              <a:t>Use the high-low method to estimate cost behavior</a:t>
            </a:r>
          </a:p>
          <a:p>
            <a:r>
              <a:rPr lang="en-US" sz="2800" dirty="0" smtClean="0"/>
              <a:t>Use least squares regression to estimate cost behavior</a:t>
            </a:r>
          </a:p>
          <a:p>
            <a:r>
              <a:rPr lang="en-US" sz="2800" dirty="0" smtClean="0"/>
              <a:t>Prepare and interpret a contribution margin income statement</a:t>
            </a: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High-Low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006" y="1600200"/>
            <a:ext cx="894421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Calculates the line based on the two most extreme activity (x) data points</a:t>
            </a:r>
          </a:p>
          <a:p>
            <a:r>
              <a:rPr lang="en-US" sz="2400" dirty="0" smtClean="0"/>
              <a:t>May be reasonable as long as the two data points fall within the relevant range and reflect the general trend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3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High-Low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006" y="1600200"/>
            <a:ext cx="8944211" cy="419548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How do we do it?</a:t>
            </a:r>
          </a:p>
          <a:p>
            <a:pPr marL="914263" lvl="1" indent="-457200">
              <a:buFont typeface="+mj-lt"/>
              <a:buAutoNum type="arabicPeriod"/>
            </a:pPr>
            <a:r>
              <a:rPr lang="en-US" sz="2800" dirty="0" smtClean="0"/>
              <a:t>Select the two most extreme </a:t>
            </a:r>
            <a:r>
              <a:rPr lang="en-US" sz="2800" b="1" dirty="0" smtClean="0"/>
              <a:t>ACTIVITY</a:t>
            </a:r>
            <a:r>
              <a:rPr lang="en-US" sz="2800" dirty="0" smtClean="0"/>
              <a:t>(x) observations</a:t>
            </a:r>
          </a:p>
          <a:p>
            <a:pPr marL="1371343" lvl="2" indent="-514350">
              <a:buFont typeface="+mj-lt"/>
              <a:buAutoNum type="alphaLcParenR"/>
            </a:pPr>
            <a:r>
              <a:rPr lang="en-US" sz="2800" dirty="0" smtClean="0"/>
              <a:t>The High and the Low amounts</a:t>
            </a:r>
          </a:p>
          <a:p>
            <a:pPr marL="914263" lvl="1" indent="-457200">
              <a:buFont typeface="+mj-lt"/>
              <a:buAutoNum type="arabicPeriod"/>
            </a:pPr>
            <a:r>
              <a:rPr lang="en-US" sz="2800" dirty="0" smtClean="0"/>
              <a:t>Calculate the slope based on the high and low data points</a:t>
            </a:r>
          </a:p>
          <a:p>
            <a:pPr marL="914263" lvl="1" indent="-457200">
              <a:buFont typeface="+mj-lt"/>
              <a:buAutoNum type="arabicPeriod"/>
            </a:pPr>
            <a:r>
              <a:rPr lang="en-US" sz="2800" dirty="0" smtClean="0"/>
              <a:t>Solve for total fixed cost (intercept) by plugging variable cost back into the linear cost equation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89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High-Low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006" y="1600200"/>
            <a:ext cx="8944211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 1: Find the extreme activity (x) points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2408888"/>
            <a:ext cx="8831468" cy="3869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2012" y="4038600"/>
            <a:ext cx="74676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2012" y="5127640"/>
            <a:ext cx="74676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High-Low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95400"/>
            <a:ext cx="11277600" cy="5410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Step 2: Calculate the Slope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000" dirty="0" smtClean="0"/>
              <a:t>“Rise over Run”, the steepness of the line</a:t>
            </a:r>
          </a:p>
          <a:p>
            <a:endParaRPr lang="en-US" sz="3000" dirty="0" smtClean="0"/>
          </a:p>
          <a:p>
            <a:r>
              <a:rPr lang="en-US" sz="2800" dirty="0"/>
              <a:t>Difference in total cost = $15000 - $5,000 = $10,000</a:t>
            </a:r>
          </a:p>
          <a:p>
            <a:r>
              <a:rPr lang="en-US" sz="2800" dirty="0"/>
              <a:t>Difference in activity = 15,750 – 13,250 =  2,500</a:t>
            </a:r>
          </a:p>
          <a:p>
            <a:r>
              <a:rPr lang="en-US" sz="2800" dirty="0"/>
              <a:t>Slope = $10,000 / 2,500 = $0.25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04" y="2133600"/>
            <a:ext cx="9163408" cy="13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High-Low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371600"/>
            <a:ext cx="10972800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3: Solve for Total Fixed Costs (intercept) using the linear assumption equation</a:t>
            </a:r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r>
              <a:rPr lang="en-US" sz="2400" dirty="0" smtClean="0"/>
              <a:t>y </a:t>
            </a:r>
            <a:r>
              <a:rPr lang="en-US" sz="2400" dirty="0"/>
              <a:t>= a + b(X</a:t>
            </a:r>
            <a:r>
              <a:rPr lang="en-US" sz="2400" dirty="0" smtClean="0"/>
              <a:t>)</a:t>
            </a:r>
          </a:p>
          <a:p>
            <a:pPr marL="0" lvl="1" indent="0">
              <a:buNone/>
            </a:pPr>
            <a:r>
              <a:rPr lang="en-US" sz="2400" dirty="0" smtClean="0"/>
              <a:t>Total </a:t>
            </a:r>
            <a:r>
              <a:rPr lang="en-US" sz="2400" dirty="0"/>
              <a:t>Cost = Total Fixed Cost + (Variable Cost per unit x Activity)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3886200"/>
            <a:ext cx="6337852" cy="27765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99470" y="5064820"/>
            <a:ext cx="5219869" cy="304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61539" y="5826820"/>
            <a:ext cx="5257800" cy="304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High-Low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371600"/>
            <a:ext cx="109728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3: Solve for Total Fixed Costs (intercept) using the linear assumption equation</a:t>
            </a:r>
          </a:p>
          <a:p>
            <a:endParaRPr lang="en-US" sz="2400" dirty="0"/>
          </a:p>
          <a:p>
            <a:pPr marL="0" lvl="1" indent="0">
              <a:buNone/>
            </a:pPr>
            <a:r>
              <a:rPr lang="en-US" sz="2400" dirty="0"/>
              <a:t>y = a + b(X)</a:t>
            </a:r>
          </a:p>
          <a:p>
            <a:pPr marL="0" lvl="1" indent="0">
              <a:buNone/>
            </a:pPr>
            <a:r>
              <a:rPr lang="en-US" sz="2400" dirty="0"/>
              <a:t>Total Cost = Total Fixed Cost + (Variable Cost per unit x Activity)</a:t>
            </a:r>
          </a:p>
          <a:p>
            <a:endParaRPr lang="en-US" sz="2400" dirty="0" smtClean="0"/>
          </a:p>
          <a:p>
            <a:r>
              <a:rPr lang="en-US" sz="2400" dirty="0" smtClean="0"/>
              <a:t>$15,750 = a + 0.25(15,000)</a:t>
            </a:r>
          </a:p>
          <a:p>
            <a:r>
              <a:rPr lang="en-US" sz="2400" dirty="0" smtClean="0"/>
              <a:t>a = $12,000</a:t>
            </a:r>
          </a:p>
          <a:p>
            <a:endParaRPr lang="en-US" sz="2400" dirty="0"/>
          </a:p>
          <a:p>
            <a:r>
              <a:rPr lang="en-US" sz="2400" dirty="0" smtClean="0"/>
              <a:t>Fixed Costs = $12,000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Low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25" y="1371601"/>
            <a:ext cx="8944211" cy="4876800"/>
          </a:xfrm>
        </p:spPr>
        <p:txBody>
          <a:bodyPr>
            <a:noAutofit/>
          </a:bodyPr>
          <a:lstStyle/>
          <a:p>
            <a:r>
              <a:rPr lang="en-US" sz="2000" dirty="0"/>
              <a:t>Joyce Murphy runs a courier service in downtown Seattle. She charges clients $0.50 per mile driven. </a:t>
            </a:r>
            <a:r>
              <a:rPr lang="en-US" sz="2000" dirty="0" smtClean="0"/>
              <a:t> Data for the first 5 months of 2018 is as follows: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How much is Joyce’s variable cost per mile?</a:t>
            </a:r>
          </a:p>
          <a:p>
            <a:r>
              <a:rPr lang="en-US" sz="2000" dirty="0" smtClean="0"/>
              <a:t>How much are Joyce’s fixed costs per month?</a:t>
            </a:r>
          </a:p>
          <a:p>
            <a:r>
              <a:rPr lang="en-US" sz="2000" dirty="0" smtClean="0"/>
              <a:t>What are total estimated costs if Joyce drives 4,200 miles?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12" y="2286000"/>
            <a:ext cx="5562600" cy="24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High-Low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Simple to calculate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Only uses 2 data points</a:t>
            </a:r>
          </a:p>
          <a:p>
            <a:r>
              <a:rPr lang="en-US" sz="2400" dirty="0" smtClean="0"/>
              <a:t>May not be representative of normal activity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8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Regression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Statistical technique that uses all the data available to find the best fitting line</a:t>
            </a:r>
          </a:p>
          <a:p>
            <a:r>
              <a:rPr lang="en-US" sz="2800" dirty="0" smtClean="0"/>
              <a:t>Can be calculated easily with a program like Excel but would be cumbersome to do by hand</a:t>
            </a:r>
          </a:p>
          <a:p>
            <a:r>
              <a:rPr lang="en-US" sz="2800" dirty="0" smtClean="0"/>
              <a:t>General rule of thumb:</a:t>
            </a:r>
          </a:p>
          <a:p>
            <a:pPr lvl="1"/>
            <a:r>
              <a:rPr lang="en-US" sz="2600" dirty="0" smtClean="0"/>
              <a:t>&gt; 20 data points to get reliable results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746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Regression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25" y="2052919"/>
            <a:ext cx="10249187" cy="419548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R-Square</a:t>
            </a:r>
          </a:p>
          <a:p>
            <a:r>
              <a:rPr lang="en-US" sz="2600" dirty="0" smtClean="0"/>
              <a:t>Intercept</a:t>
            </a:r>
          </a:p>
          <a:p>
            <a:r>
              <a:rPr lang="en-US" sz="2600" dirty="0" smtClean="0"/>
              <a:t>Coefficient of the x variable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250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Cost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way total cost behaves, or changes when some measure of activity changes</a:t>
            </a:r>
          </a:p>
          <a:p>
            <a:pPr lvl="1"/>
            <a:r>
              <a:rPr lang="en-US" sz="2400" dirty="0" smtClean="0"/>
              <a:t>Number of units produced</a:t>
            </a:r>
          </a:p>
          <a:p>
            <a:pPr lvl="1"/>
            <a:r>
              <a:rPr lang="en-US" sz="2400" dirty="0" smtClean="0"/>
              <a:t>Customers served</a:t>
            </a:r>
          </a:p>
          <a:p>
            <a:pPr lvl="1"/>
            <a:r>
              <a:rPr lang="en-US" sz="2400" dirty="0" smtClean="0"/>
              <a:t>Direct labor hours worked</a:t>
            </a:r>
          </a:p>
          <a:p>
            <a:pPr lvl="1"/>
            <a:r>
              <a:rPr lang="en-US" sz="2400" dirty="0" smtClean="0"/>
              <a:t>Machine hours used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0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Regression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447800"/>
            <a:ext cx="11125199" cy="510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R-Square = Measure of the model’s goodness of fit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R-Square of 1 = Perfect fit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How much of the variability in cost can be explained by activity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R-Square = .75 means </a:t>
            </a:r>
          </a:p>
          <a:p>
            <a:pPr lvl="1"/>
            <a:r>
              <a:rPr lang="en-US" sz="2400" dirty="0"/>
              <a:t>7</a:t>
            </a:r>
            <a:r>
              <a:rPr lang="en-US" sz="2400" dirty="0" smtClean="0"/>
              <a:t>5% of the change in cost can be explained by activity</a:t>
            </a:r>
          </a:p>
          <a:p>
            <a:pPr lvl="1"/>
            <a:r>
              <a:rPr lang="en-US" sz="2400" dirty="0"/>
              <a:t>2</a:t>
            </a:r>
            <a:r>
              <a:rPr lang="en-US" sz="2400" dirty="0" smtClean="0"/>
              <a:t>5% related to another cost driver or activity</a:t>
            </a:r>
          </a:p>
        </p:txBody>
      </p:sp>
    </p:spTree>
    <p:extLst>
      <p:ext uri="{BB962C8B-B14F-4D97-AF65-F5344CB8AC3E}">
        <p14:creationId xmlns:p14="http://schemas.microsoft.com/office/powerpoint/2010/main" val="33496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Regression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524000"/>
            <a:ext cx="11125199" cy="5105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Intercept</a:t>
            </a:r>
          </a:p>
          <a:p>
            <a:endParaRPr lang="en-US" sz="3200" dirty="0"/>
          </a:p>
          <a:p>
            <a:pPr lvl="1"/>
            <a:r>
              <a:rPr lang="en-US" sz="3200" dirty="0" smtClean="0"/>
              <a:t>Estimate of the total fixed costs</a:t>
            </a:r>
          </a:p>
          <a:p>
            <a:pPr lvl="1"/>
            <a:r>
              <a:rPr lang="en-US" sz="3200" dirty="0" smtClean="0"/>
              <a:t>Where does the line cross the y axis</a:t>
            </a:r>
          </a:p>
        </p:txBody>
      </p:sp>
    </p:spTree>
    <p:extLst>
      <p:ext uri="{BB962C8B-B14F-4D97-AF65-F5344CB8AC3E}">
        <p14:creationId xmlns:p14="http://schemas.microsoft.com/office/powerpoint/2010/main" val="7628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Regression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524000"/>
            <a:ext cx="11125199" cy="5105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X-Coefficient</a:t>
            </a:r>
          </a:p>
          <a:p>
            <a:endParaRPr lang="en-US" sz="2600" dirty="0"/>
          </a:p>
          <a:p>
            <a:pPr lvl="1"/>
            <a:r>
              <a:rPr lang="en-US" sz="2400" dirty="0" smtClean="0"/>
              <a:t>Slope of the line</a:t>
            </a:r>
          </a:p>
          <a:p>
            <a:pPr lvl="2"/>
            <a:r>
              <a:rPr lang="en-US" sz="2201" dirty="0" smtClean="0"/>
              <a:t>Rise over Run</a:t>
            </a:r>
          </a:p>
          <a:p>
            <a:pPr lvl="1"/>
            <a:r>
              <a:rPr lang="en-US" sz="2400" dirty="0" smtClean="0"/>
              <a:t>Estimate of the variable cost per unit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9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Regression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25" y="1447801"/>
            <a:ext cx="8944211" cy="4800600"/>
          </a:xfrm>
        </p:spPr>
        <p:txBody>
          <a:bodyPr/>
          <a:lstStyle/>
          <a:p>
            <a:r>
              <a:rPr lang="en-US" sz="2400" dirty="0"/>
              <a:t>Sherri’s Tan-O-Rama is a local tanning salon. Its regression output is as follows</a:t>
            </a:r>
            <a:r>
              <a:rPr lang="en-US" sz="2400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Sherri’s fixed costs per month?</a:t>
            </a:r>
          </a:p>
          <a:p>
            <a:r>
              <a:rPr lang="en-US" dirty="0" smtClean="0"/>
              <a:t>What are Sherri’s variable costs per unit?</a:t>
            </a:r>
          </a:p>
          <a:p>
            <a:r>
              <a:rPr lang="en-US" dirty="0" smtClean="0"/>
              <a:t>What is the total cost if 100 customers are served?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2" y="2895599"/>
            <a:ext cx="4419600" cy="132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Linear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943" y="1371600"/>
            <a:ext cx="2946099" cy="576262"/>
          </a:xfrm>
        </p:spPr>
        <p:txBody>
          <a:bodyPr/>
          <a:lstStyle/>
          <a:p>
            <a:r>
              <a:rPr lang="en-US" dirty="0" smtClean="0"/>
              <a:t>Scattergraph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65454" y="2057400"/>
            <a:ext cx="2926588" cy="358933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Uses a graph to visualize the relationship between total cost (y) and activity (x)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Total Fixed Cost = Intercept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Variable Cost/Unit = Slope of the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Simple and intuitive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Subjective and inexact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4440" y="1379062"/>
            <a:ext cx="2935476" cy="576262"/>
          </a:xfrm>
        </p:spPr>
        <p:txBody>
          <a:bodyPr/>
          <a:lstStyle/>
          <a:p>
            <a:r>
              <a:rPr lang="en-US" dirty="0" smtClean="0"/>
              <a:t>High-Low Method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797762" y="2057400"/>
            <a:ext cx="3352154" cy="358933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Uses the highest and lowest x values to fit the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Variable cost per unit =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(y1-y2)/(x1-x2)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Total Fixed Cost = Total Cost – Variable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Simple and intuitive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Uses only 2 data points (may not represent the general data trend)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999412" y="1371600"/>
            <a:ext cx="2931349" cy="576262"/>
          </a:xfrm>
        </p:spPr>
        <p:txBody>
          <a:bodyPr/>
          <a:lstStyle/>
          <a:p>
            <a:r>
              <a:rPr lang="en-US" dirty="0" smtClean="0"/>
              <a:t>Least Squares Regression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563676" y="2057400"/>
            <a:ext cx="3987606" cy="358933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Uses a statistical package to find the line that minimizes the sum of squared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Total Fixed Cost = Intercept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Variable Cost per Unit = x Coefficient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Uses all data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Easy to calculate in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Requires more data and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Proper interpretation of results is critical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2251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Margin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25" y="2052919"/>
            <a:ext cx="10249187" cy="4195481"/>
          </a:xfrm>
        </p:spPr>
        <p:txBody>
          <a:bodyPr/>
          <a:lstStyle/>
          <a:p>
            <a:r>
              <a:rPr lang="en-US" sz="3200" dirty="0" smtClean="0"/>
              <a:t>Create a type of income statement called a:</a:t>
            </a:r>
          </a:p>
          <a:p>
            <a:pPr marL="457063" lvl="1" indent="0">
              <a:buNone/>
            </a:pPr>
            <a:r>
              <a:rPr lang="en-US" sz="2800" b="1" dirty="0" smtClean="0"/>
              <a:t>Contribution Margin Income Statement</a:t>
            </a:r>
          </a:p>
          <a:p>
            <a:r>
              <a:rPr lang="en-US" sz="3200" dirty="0" smtClean="0"/>
              <a:t>Only appropriate for internal use</a:t>
            </a:r>
          </a:p>
          <a:p>
            <a:r>
              <a:rPr lang="en-US" sz="3200" dirty="0" smtClean="0"/>
              <a:t>Based on cost behavior</a:t>
            </a:r>
          </a:p>
          <a:p>
            <a:pPr lvl="1"/>
            <a:r>
              <a:rPr lang="en-US" sz="2800" dirty="0" smtClean="0"/>
              <a:t>Separates costs into fixed and variable</a:t>
            </a:r>
          </a:p>
          <a:p>
            <a:pPr lvl="1"/>
            <a:endParaRPr lang="en-US" dirty="0"/>
          </a:p>
          <a:p>
            <a:pPr marL="457063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11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Contribution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Unit Sales Price – Unit Variable Cost</a:t>
            </a:r>
          </a:p>
          <a:p>
            <a:endParaRPr lang="en-US" sz="3200" dirty="0"/>
          </a:p>
          <a:p>
            <a:r>
              <a:rPr lang="en-US" sz="3200" dirty="0" smtClean="0"/>
              <a:t>How much does each additional unit contribute to fixed costs and profit?</a:t>
            </a:r>
          </a:p>
        </p:txBody>
      </p:sp>
    </p:spTree>
    <p:extLst>
      <p:ext uri="{BB962C8B-B14F-4D97-AF65-F5344CB8AC3E}">
        <p14:creationId xmlns:p14="http://schemas.microsoft.com/office/powerpoint/2010/main" val="41487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Total Contribution Margin = </a:t>
            </a:r>
          </a:p>
          <a:p>
            <a:pPr lvl="1"/>
            <a:r>
              <a:rPr lang="en-US" sz="2200" dirty="0" smtClean="0"/>
              <a:t>Sales Revenue – Total Variable Costs</a:t>
            </a:r>
          </a:p>
          <a:p>
            <a:pPr marL="457063" lvl="1" indent="0">
              <a:buNone/>
            </a:pPr>
            <a:r>
              <a:rPr lang="en-US" sz="2200" dirty="0" smtClean="0"/>
              <a:t>OR</a:t>
            </a:r>
          </a:p>
          <a:p>
            <a:pPr lvl="1"/>
            <a:r>
              <a:rPr lang="en-US" sz="2200" dirty="0" smtClean="0"/>
              <a:t>Unit Contribution Margin x # of Units</a:t>
            </a:r>
          </a:p>
          <a:p>
            <a:endParaRPr lang="en-US" sz="2400" dirty="0"/>
          </a:p>
          <a:p>
            <a:r>
              <a:rPr lang="en-US" sz="2400" dirty="0" smtClean="0"/>
              <a:t>Amount that will be used to cover fixed costs then contribute to profit</a:t>
            </a:r>
            <a:endParaRPr lang="en-US" sz="22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7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Margin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Unit Contribution Margin / Unit Sales Price</a:t>
            </a:r>
          </a:p>
          <a:p>
            <a:endParaRPr lang="en-US" sz="2800" dirty="0"/>
          </a:p>
          <a:p>
            <a:r>
              <a:rPr lang="en-US" sz="2800" dirty="0" smtClean="0"/>
              <a:t>Tells how much contribution margin is generated for every dollar of sales</a:t>
            </a:r>
          </a:p>
          <a:p>
            <a:endParaRPr lang="en-US" sz="2800" dirty="0"/>
          </a:p>
          <a:p>
            <a:r>
              <a:rPr lang="en-US" sz="2800" dirty="0" smtClean="0"/>
              <a:t>If Contribution Margin Ratio is 65%, then for every dollar of sales, $0.65 can be contributed to fixed costs then profit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41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42" y="452718"/>
            <a:ext cx="10325269" cy="1400530"/>
          </a:xfrm>
        </p:spPr>
        <p:txBody>
          <a:bodyPr/>
          <a:lstStyle/>
          <a:p>
            <a:r>
              <a:rPr lang="en-US" dirty="0" smtClean="0"/>
              <a:t>Contribution Margin Income Statement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981200"/>
            <a:ext cx="1021336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Costs that change </a:t>
            </a:r>
            <a:r>
              <a:rPr lang="en-US" sz="2800" b="1" dirty="0" smtClean="0"/>
              <a:t>IN TOTAL </a:t>
            </a:r>
            <a:r>
              <a:rPr lang="en-US" sz="2800" dirty="0" smtClean="0"/>
              <a:t>in direct proportion to changes in activity</a:t>
            </a:r>
          </a:p>
          <a:p>
            <a:pPr lvl="1"/>
            <a:r>
              <a:rPr lang="en-US" sz="2400" dirty="0" smtClean="0"/>
              <a:t>Per unit cost remains constant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563795"/>
            <a:ext cx="5181600" cy="3091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625" y="3528961"/>
            <a:ext cx="5060942" cy="31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381000"/>
            <a:ext cx="8944211" cy="6248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Following is relevant information for </a:t>
            </a:r>
            <a:r>
              <a:rPr lang="en-US" sz="2400" dirty="0" err="1"/>
              <a:t>Snowdon</a:t>
            </a:r>
            <a:r>
              <a:rPr lang="en-US" sz="2400" dirty="0"/>
              <a:t> Sandwich Shop, a small business that serves sandwiches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is the unit contribution margin?</a:t>
            </a:r>
          </a:p>
          <a:p>
            <a:endParaRPr lang="en-US" sz="2400" dirty="0"/>
          </a:p>
          <a:p>
            <a:r>
              <a:rPr lang="en-US" sz="2400" dirty="0" smtClean="0"/>
              <a:t>Assuming 600 sandwiches are sold:</a:t>
            </a:r>
          </a:p>
          <a:p>
            <a:pPr lvl="1"/>
            <a:r>
              <a:rPr lang="en-US" sz="2000" dirty="0" smtClean="0"/>
              <a:t>What is total revenue?</a:t>
            </a:r>
          </a:p>
          <a:p>
            <a:pPr lvl="1"/>
            <a:r>
              <a:rPr lang="en-US" sz="2000" dirty="0" smtClean="0"/>
              <a:t>What are total variable costs?</a:t>
            </a:r>
          </a:p>
          <a:p>
            <a:pPr lvl="1"/>
            <a:r>
              <a:rPr lang="en-US" sz="2000" dirty="0" smtClean="0"/>
              <a:t>What are total fixed costs?</a:t>
            </a:r>
          </a:p>
          <a:p>
            <a:r>
              <a:rPr lang="en-US" sz="2400" dirty="0" smtClean="0"/>
              <a:t>Prepare a Contribution Margin Income Statement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12" y="1295400"/>
            <a:ext cx="718594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28" y="413887"/>
            <a:ext cx="9402274" cy="1400530"/>
          </a:xfrm>
        </p:spPr>
        <p:txBody>
          <a:bodyPr/>
          <a:lstStyle/>
          <a:p>
            <a:r>
              <a:rPr lang="en-US" dirty="0" smtClean="0"/>
              <a:t>Fixed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491" y="1371600"/>
            <a:ext cx="894421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Costs that remain the same in total regardless of activity level</a:t>
            </a:r>
          </a:p>
          <a:p>
            <a:pPr lvl="1"/>
            <a:r>
              <a:rPr lang="en-US" sz="2400" dirty="0" smtClean="0"/>
              <a:t>Per unit, fixed costs decrease with increases in activity level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3196444"/>
            <a:ext cx="9506174" cy="32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152983"/>
            <a:ext cx="8944211" cy="4195481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range of activity over which we expect our assumptions about cost behavior to hold true</a:t>
            </a:r>
          </a:p>
          <a:p>
            <a:pPr lvl="1"/>
            <a:r>
              <a:rPr lang="en-US" sz="2400" dirty="0" smtClean="0"/>
              <a:t>A fixed cost may only be fixed for a limited range of activity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What if we have maxed out the production of a piece of equipment?</a:t>
            </a:r>
          </a:p>
          <a:p>
            <a:pPr lvl="2"/>
            <a:r>
              <a:rPr lang="en-US" sz="2400" dirty="0" smtClean="0"/>
              <a:t>Need to purchase another piece of equipment and fixed costs will increase</a:t>
            </a:r>
          </a:p>
          <a:p>
            <a:pPr lvl="2"/>
            <a:r>
              <a:rPr lang="en-US" sz="2400" dirty="0" smtClean="0"/>
              <a:t>Relevant range would be the capacity of the machine to produce before needing to purchase additional equipment.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24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factor that influences or contributes to a cost</a:t>
            </a:r>
          </a:p>
          <a:p>
            <a:pPr lvl="1"/>
            <a:r>
              <a:rPr lang="en-US" sz="2400" dirty="0" smtClean="0"/>
              <a:t>Hours worked (labor hours)</a:t>
            </a:r>
          </a:p>
          <a:p>
            <a:pPr lvl="1"/>
            <a:r>
              <a:rPr lang="en-US" sz="2400" dirty="0" smtClean="0"/>
              <a:t>Machine hours</a:t>
            </a:r>
          </a:p>
          <a:p>
            <a:pPr lvl="1"/>
            <a:r>
              <a:rPr lang="en-US" sz="2400" dirty="0" smtClean="0"/>
              <a:t>Units produced</a:t>
            </a:r>
          </a:p>
          <a:p>
            <a:pPr lvl="1"/>
            <a:r>
              <a:rPr lang="en-US" sz="2400" dirty="0" smtClean="0"/>
              <a:t>Customers served</a:t>
            </a:r>
          </a:p>
          <a:p>
            <a:pPr marL="457063" lvl="1" indent="0">
              <a:buNone/>
            </a:pPr>
            <a:endParaRPr lang="en-US" sz="2400" dirty="0"/>
          </a:p>
          <a:p>
            <a:r>
              <a:rPr lang="en-US" sz="2800" dirty="0" smtClean="0"/>
              <a:t>What causes our costs to change?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81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25" y="2052919"/>
            <a:ext cx="10096787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Fixed over a range of activity and then increase in a step-like fashion when capacity is reached.</a:t>
            </a:r>
          </a:p>
          <a:p>
            <a:endParaRPr lang="en-US" sz="3200" dirty="0"/>
          </a:p>
          <a:p>
            <a:r>
              <a:rPr lang="en-US" sz="3200" dirty="0" smtClean="0"/>
              <a:t>Can be categorized as:</a:t>
            </a:r>
          </a:p>
          <a:p>
            <a:pPr lvl="1"/>
            <a:r>
              <a:rPr lang="en-US" sz="2800" dirty="0" smtClean="0"/>
              <a:t>Step-Variable Costs</a:t>
            </a:r>
          </a:p>
          <a:p>
            <a:pPr lvl="1"/>
            <a:r>
              <a:rPr lang="en-US" sz="2800" dirty="0" smtClean="0"/>
              <a:t>Step-Fixed Costs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23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Step-Variable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127" y="1676400"/>
            <a:ext cx="8944211" cy="4195481"/>
          </a:xfrm>
        </p:spPr>
        <p:txBody>
          <a:bodyPr/>
          <a:lstStyle/>
          <a:p>
            <a:r>
              <a:rPr lang="en-US" dirty="0" smtClean="0"/>
              <a:t>Fixed over a fairly narrow range of activity and rise in multiple steps across the relevant range.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612" y="2667000"/>
            <a:ext cx="6019800" cy="39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4873beb7-5857-4685-be1f-d57550cc96cc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2871</TotalTime>
  <Words>1408</Words>
  <Application>Microsoft Office PowerPoint</Application>
  <PresentationFormat>Custom</PresentationFormat>
  <Paragraphs>270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Wingdings 3</vt:lpstr>
      <vt:lpstr>Ion</vt:lpstr>
      <vt:lpstr>Cost Behavior</vt:lpstr>
      <vt:lpstr>Chapter Objectives</vt:lpstr>
      <vt:lpstr>What is Cost Behavior?</vt:lpstr>
      <vt:lpstr>Variable Costs</vt:lpstr>
      <vt:lpstr>Fixed Costs</vt:lpstr>
      <vt:lpstr>Relevant Range</vt:lpstr>
      <vt:lpstr>Cost Driver</vt:lpstr>
      <vt:lpstr>Step Costs</vt:lpstr>
      <vt:lpstr>Step-Variable Costs</vt:lpstr>
      <vt:lpstr>Step-Fixed Costs</vt:lpstr>
      <vt:lpstr>Mixed Costs</vt:lpstr>
      <vt:lpstr>Mixed Costs </vt:lpstr>
      <vt:lpstr>Identify Type of Cost</vt:lpstr>
      <vt:lpstr>Estimating Cost Behavior</vt:lpstr>
      <vt:lpstr>Estimating Cost Behavior</vt:lpstr>
      <vt:lpstr>Linear Assumption</vt:lpstr>
      <vt:lpstr>Methods to Estimate Cost Behavior</vt:lpstr>
      <vt:lpstr>Scattergraph</vt:lpstr>
      <vt:lpstr>Scattergraph</vt:lpstr>
      <vt:lpstr>High-Low Method</vt:lpstr>
      <vt:lpstr>High-Low Method</vt:lpstr>
      <vt:lpstr>High-Low Method</vt:lpstr>
      <vt:lpstr>High-Low Method</vt:lpstr>
      <vt:lpstr>High-Low Method</vt:lpstr>
      <vt:lpstr>High-Low Method</vt:lpstr>
      <vt:lpstr>High Low Method</vt:lpstr>
      <vt:lpstr>High-Low Method</vt:lpstr>
      <vt:lpstr>Least Squares Regression Method</vt:lpstr>
      <vt:lpstr>Least Squares Regression Method</vt:lpstr>
      <vt:lpstr>Least Squares Regression Method</vt:lpstr>
      <vt:lpstr>Least Squares Regression Method</vt:lpstr>
      <vt:lpstr>Least Squares Regression Method</vt:lpstr>
      <vt:lpstr>Least Squares Regression Model</vt:lpstr>
      <vt:lpstr>Summary of Linear Methods</vt:lpstr>
      <vt:lpstr>Contribution Margin Approach</vt:lpstr>
      <vt:lpstr>Unit Contribution Margin</vt:lpstr>
      <vt:lpstr>Contribution Margin</vt:lpstr>
      <vt:lpstr>Contribution Margin Ratio</vt:lpstr>
      <vt:lpstr>Contribution Margin Income Statement</vt:lpstr>
      <vt:lpstr>PowerPoint Presentation</vt:lpstr>
    </vt:vector>
  </TitlesOfParts>
  <Company>Loras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Accounting</dc:title>
  <dc:creator>Erin A. McGovern</dc:creator>
  <cp:lastModifiedBy>Andrew Martinez</cp:lastModifiedBy>
  <cp:revision>50</cp:revision>
  <dcterms:created xsi:type="dcterms:W3CDTF">2018-08-13T19:25:31Z</dcterms:created>
  <dcterms:modified xsi:type="dcterms:W3CDTF">2019-09-17T22:21:08Z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